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76" r:id="rId3"/>
    <p:sldId id="295" r:id="rId4"/>
    <p:sldId id="311" r:id="rId5"/>
    <p:sldId id="312" r:id="rId6"/>
    <p:sldId id="279" r:id="rId7"/>
    <p:sldId id="278" r:id="rId8"/>
    <p:sldId id="294" r:id="rId9"/>
    <p:sldId id="297" r:id="rId10"/>
    <p:sldId id="299" r:id="rId11"/>
    <p:sldId id="298" r:id="rId12"/>
    <p:sldId id="300" r:id="rId13"/>
    <p:sldId id="282" r:id="rId14"/>
    <p:sldId id="313" r:id="rId15"/>
    <p:sldId id="296" r:id="rId16"/>
    <p:sldId id="301" r:id="rId17"/>
    <p:sldId id="314" r:id="rId18"/>
    <p:sldId id="315" r:id="rId19"/>
    <p:sldId id="316" r:id="rId20"/>
    <p:sldId id="317" r:id="rId21"/>
    <p:sldId id="318" r:id="rId22"/>
    <p:sldId id="319" r:id="rId23"/>
    <p:sldId id="320" r:id="rId24"/>
    <p:sldId id="321" r:id="rId25"/>
    <p:sldId id="322" r:id="rId26"/>
    <p:sldId id="323" r:id="rId27"/>
    <p:sldId id="324" r:id="rId28"/>
    <p:sldId id="325" r:id="rId29"/>
    <p:sldId id="326" r:id="rId30"/>
    <p:sldId id="327" r:id="rId31"/>
    <p:sldId id="258" r:id="rId32"/>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oevaluación Programa Ademagro" initials="APA" lastIdx="1" clrIdx="0">
    <p:extLst>
      <p:ext uri="{19B8F6BF-5375-455C-9EA6-DF929625EA0E}">
        <p15:presenceInfo xmlns:p15="http://schemas.microsoft.com/office/powerpoint/2012/main" userId="Autoevaluación Programa Ademagr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1" autoAdjust="0"/>
    <p:restoredTop sz="94660"/>
  </p:normalViewPr>
  <p:slideViewPr>
    <p:cSldViewPr snapToGrid="0">
      <p:cViewPr varScale="1">
        <p:scale>
          <a:sx n="73" d="100"/>
          <a:sy n="73" d="100"/>
        </p:scale>
        <p:origin x="618"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diagrams/_rels/data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s>
</file>

<file path=ppt/diagrams/_rels/data2.xml.rels><?xml version="1.0" encoding="UTF-8" standalone="yes"?>
<Relationships xmlns="http://schemas.openxmlformats.org/package/2006/relationships"><Relationship Id="rId1" Type="http://schemas.openxmlformats.org/officeDocument/2006/relationships/image" Target="../media/image7.png"/></Relationships>
</file>

<file path=ppt/diagrams/_rels/data4.xml.rels><?xml version="1.0" encoding="UTF-8" standalone="yes"?>
<Relationships xmlns="http://schemas.openxmlformats.org/package/2006/relationships"><Relationship Id="rId1" Type="http://schemas.openxmlformats.org/officeDocument/2006/relationships/image" Target="../media/image9.png"/></Relationships>
</file>

<file path=ppt/diagrams/_rels/data5.xml.rels><?xml version="1.0" encoding="UTF-8" standalone="yes"?>
<Relationships xmlns="http://schemas.openxmlformats.org/package/2006/relationships"><Relationship Id="rId1" Type="http://schemas.openxmlformats.org/officeDocument/2006/relationships/image" Target="../media/image10.png"/></Relationships>
</file>

<file path=ppt/diagrams/_rels/data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image" Target="../media/image11.png"/></Relationships>
</file>

<file path=ppt/diagrams/_rels/data8.xml.rels><?xml version="1.0" encoding="UTF-8" standalone="yes"?>
<Relationships xmlns="http://schemas.openxmlformats.org/package/2006/relationships"><Relationship Id="rId1" Type="http://schemas.openxmlformats.org/officeDocument/2006/relationships/image" Target="../media/image14.png"/></Relationships>
</file>

<file path=ppt/diagrams/_rels/data9.xml.rels><?xml version="1.0" encoding="UTF-8" standalone="yes"?>
<Relationships xmlns="http://schemas.openxmlformats.org/package/2006/relationships"><Relationship Id="rId1" Type="http://schemas.openxmlformats.org/officeDocument/2006/relationships/image" Target="../media/image15.pn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diagrams/_rels/drawing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s>
</file>

<file path=ppt/diagrams/_rels/drawing2.xml.rels><?xml version="1.0" encoding="UTF-8" standalone="yes"?>
<Relationships xmlns="http://schemas.openxmlformats.org/package/2006/relationships"><Relationship Id="rId1" Type="http://schemas.openxmlformats.org/officeDocument/2006/relationships/image" Target="../media/image7.png"/></Relationships>
</file>

<file path=ppt/diagrams/_rels/drawing4.xml.rels><?xml version="1.0" encoding="UTF-8" standalone="yes"?>
<Relationships xmlns="http://schemas.openxmlformats.org/package/2006/relationships"><Relationship Id="rId1" Type="http://schemas.openxmlformats.org/officeDocument/2006/relationships/image" Target="../media/image9.png"/></Relationships>
</file>

<file path=ppt/diagrams/_rels/drawing5.xml.rels><?xml version="1.0" encoding="UTF-8" standalone="yes"?>
<Relationships xmlns="http://schemas.openxmlformats.org/package/2006/relationships"><Relationship Id="rId1" Type="http://schemas.openxmlformats.org/officeDocument/2006/relationships/image" Target="../media/image10.png"/></Relationships>
</file>

<file path=ppt/diagrams/_rels/drawing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image" Target="../media/image11.png"/></Relationships>
</file>

<file path=ppt/diagrams/_rels/drawing8.xml.rels><?xml version="1.0" encoding="UTF-8" standalone="yes"?>
<Relationships xmlns="http://schemas.openxmlformats.org/package/2006/relationships"><Relationship Id="rId1" Type="http://schemas.openxmlformats.org/officeDocument/2006/relationships/image" Target="../media/image14.png"/></Relationships>
</file>

<file path=ppt/diagrams/_rels/drawing9.xml.rels><?xml version="1.0" encoding="UTF-8" standalone="yes"?>
<Relationships xmlns="http://schemas.openxmlformats.org/package/2006/relationships"><Relationship Id="rId1" Type="http://schemas.openxmlformats.org/officeDocument/2006/relationships/image" Target="../media/image15.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27817C-C743-4444-A3BF-FA755E616EA9}" type="doc">
      <dgm:prSet loTypeId="urn:microsoft.com/office/officeart/2005/8/layout/hProcess4" loCatId="process" qsTypeId="urn:microsoft.com/office/officeart/2005/8/quickstyle/simple2" qsCatId="simple" csTypeId="urn:microsoft.com/office/officeart/2005/8/colors/colorful4" csCatId="colorful" phldr="1"/>
      <dgm:spPr/>
    </dgm:pt>
    <dgm:pt modelId="{00E24689-AC3E-445D-9BB9-7020FB8A2211}">
      <dgm:prSet phldrT="[Texto]"/>
      <dgm:spPr/>
      <dgm:t>
        <a:bodyPr/>
        <a:lstStyle/>
        <a:p>
          <a:r>
            <a:rPr lang="es-ES" dirty="0" smtClean="0"/>
            <a:t>Búsqueda de información secundaria (virtual)</a:t>
          </a:r>
          <a:endParaRPr lang="es-ES" dirty="0"/>
        </a:p>
      </dgm:t>
    </dgm:pt>
    <dgm:pt modelId="{4EDB057F-2BB3-46C7-BC98-F0182A35A125}" type="parTrans" cxnId="{26894EB5-32FE-46BB-95F2-1510321818FE}">
      <dgm:prSet/>
      <dgm:spPr/>
      <dgm:t>
        <a:bodyPr/>
        <a:lstStyle/>
        <a:p>
          <a:endParaRPr lang="es-ES"/>
        </a:p>
      </dgm:t>
    </dgm:pt>
    <dgm:pt modelId="{6E6D9B31-C209-4F0E-90C2-906C57E1F817}" type="sibTrans" cxnId="{26894EB5-32FE-46BB-95F2-1510321818FE}">
      <dgm:prSet/>
      <dgm:spPr/>
      <dgm:t>
        <a:bodyPr/>
        <a:lstStyle/>
        <a:p>
          <a:endParaRPr lang="es-ES"/>
        </a:p>
      </dgm:t>
    </dgm:pt>
    <dgm:pt modelId="{40F5613C-0A30-4A5B-83A2-AFD3D49DABA8}">
      <dgm:prSet phldrT="[Texto]"/>
      <dgm:spPr/>
      <dgm:t>
        <a:bodyPr/>
        <a:lstStyle/>
        <a:p>
          <a:r>
            <a:rPr lang="es-ES" dirty="0" smtClean="0"/>
            <a:t>Matriz de recopilación de información</a:t>
          </a:r>
          <a:endParaRPr lang="es-ES" dirty="0"/>
        </a:p>
      </dgm:t>
    </dgm:pt>
    <dgm:pt modelId="{B2A4F51E-98D1-4735-82F2-3F88EF21F8F1}" type="parTrans" cxnId="{A4CF0F56-D118-43BD-A945-F9704825ECAD}">
      <dgm:prSet/>
      <dgm:spPr/>
      <dgm:t>
        <a:bodyPr/>
        <a:lstStyle/>
        <a:p>
          <a:endParaRPr lang="es-ES"/>
        </a:p>
      </dgm:t>
    </dgm:pt>
    <dgm:pt modelId="{5BA6F1A6-CC0C-4BA2-A49F-E184D75DFACD}" type="sibTrans" cxnId="{A4CF0F56-D118-43BD-A945-F9704825ECAD}">
      <dgm:prSet/>
      <dgm:spPr/>
      <dgm:t>
        <a:bodyPr/>
        <a:lstStyle/>
        <a:p>
          <a:endParaRPr lang="es-ES"/>
        </a:p>
      </dgm:t>
    </dgm:pt>
    <dgm:pt modelId="{66ECB3DE-7BF9-4693-97D8-A6EAA557528E}">
      <dgm:prSet phldrT="[Texto]"/>
      <dgm:spPr/>
      <dgm:t>
        <a:bodyPr/>
        <a:lstStyle/>
        <a:p>
          <a:r>
            <a:rPr lang="es-ES" dirty="0" smtClean="0"/>
            <a:t>Estructuración del articulo de revisión bibliográfica</a:t>
          </a:r>
          <a:endParaRPr lang="es-ES" dirty="0"/>
        </a:p>
      </dgm:t>
    </dgm:pt>
    <dgm:pt modelId="{FB561F75-6522-454F-8310-DD3DA0900C05}" type="parTrans" cxnId="{C97E6B12-F3A4-43F9-AE57-394992C4E11A}">
      <dgm:prSet/>
      <dgm:spPr/>
      <dgm:t>
        <a:bodyPr/>
        <a:lstStyle/>
        <a:p>
          <a:endParaRPr lang="es-ES"/>
        </a:p>
      </dgm:t>
    </dgm:pt>
    <dgm:pt modelId="{2D5BE1A0-157E-4AA3-B383-4055B8F9F1CC}" type="sibTrans" cxnId="{C97E6B12-F3A4-43F9-AE57-394992C4E11A}">
      <dgm:prSet/>
      <dgm:spPr/>
      <dgm:t>
        <a:bodyPr/>
        <a:lstStyle/>
        <a:p>
          <a:endParaRPr lang="es-ES"/>
        </a:p>
      </dgm:t>
    </dgm:pt>
    <dgm:pt modelId="{D0F5489E-45C8-454B-8FD1-5B5F012D9221}" type="pres">
      <dgm:prSet presAssocID="{5827817C-C743-4444-A3BF-FA755E616EA9}" presName="Name0" presStyleCnt="0">
        <dgm:presLayoutVars>
          <dgm:dir/>
          <dgm:animLvl val="lvl"/>
          <dgm:resizeHandles val="exact"/>
        </dgm:presLayoutVars>
      </dgm:prSet>
      <dgm:spPr/>
    </dgm:pt>
    <dgm:pt modelId="{3EB6C4BB-C172-47FF-8403-8DABE1783A9B}" type="pres">
      <dgm:prSet presAssocID="{5827817C-C743-4444-A3BF-FA755E616EA9}" presName="tSp" presStyleCnt="0"/>
      <dgm:spPr/>
    </dgm:pt>
    <dgm:pt modelId="{DE3DFC9E-5706-4FC6-AFBF-AE18BA0EE1CE}" type="pres">
      <dgm:prSet presAssocID="{5827817C-C743-4444-A3BF-FA755E616EA9}" presName="bSp" presStyleCnt="0"/>
      <dgm:spPr/>
    </dgm:pt>
    <dgm:pt modelId="{109629ED-D73F-46F4-9177-96E62F3FD0AE}" type="pres">
      <dgm:prSet presAssocID="{5827817C-C743-4444-A3BF-FA755E616EA9}" presName="process" presStyleCnt="0"/>
      <dgm:spPr/>
    </dgm:pt>
    <dgm:pt modelId="{8DB85308-E31A-4DD5-B6C2-655AD3DECBB0}" type="pres">
      <dgm:prSet presAssocID="{00E24689-AC3E-445D-9BB9-7020FB8A2211}" presName="composite1" presStyleCnt="0"/>
      <dgm:spPr/>
    </dgm:pt>
    <dgm:pt modelId="{37D6AD0D-80BF-4487-BF3E-3FAD44A3A8C2}" type="pres">
      <dgm:prSet presAssocID="{00E24689-AC3E-445D-9BB9-7020FB8A2211}" presName="dummyNode1" presStyleLbl="node1" presStyleIdx="0" presStyleCnt="3"/>
      <dgm:spPr/>
    </dgm:pt>
    <dgm:pt modelId="{DDB6C853-3C0A-4979-98B1-9D0CEFDBD3B6}" type="pres">
      <dgm:prSet presAssocID="{00E24689-AC3E-445D-9BB9-7020FB8A2211}" presName="childNode1" presStyleLbl="bgAcc1" presStyleIdx="0" presStyleCnt="3">
        <dgm:presLayoutVars>
          <dgm:bulletEnabled val="1"/>
        </dgm:presLayoutVars>
      </dgm:prSet>
      <dgm:spPr>
        <a:blipFill rotWithShape="0">
          <a:blip xmlns:r="http://schemas.openxmlformats.org/officeDocument/2006/relationships" r:embed="rId1"/>
          <a:stretch>
            <a:fillRect/>
          </a:stretch>
        </a:blipFill>
      </dgm:spPr>
    </dgm:pt>
    <dgm:pt modelId="{F3626698-ED0A-4726-B94F-C25EC775257B}" type="pres">
      <dgm:prSet presAssocID="{00E24689-AC3E-445D-9BB9-7020FB8A2211}" presName="childNode1tx" presStyleLbl="bgAcc1" presStyleIdx="0" presStyleCnt="3">
        <dgm:presLayoutVars>
          <dgm:bulletEnabled val="1"/>
        </dgm:presLayoutVars>
      </dgm:prSet>
      <dgm:spPr/>
    </dgm:pt>
    <dgm:pt modelId="{F7D6AEE1-3E57-4740-B84F-B9CB56ECA94F}" type="pres">
      <dgm:prSet presAssocID="{00E24689-AC3E-445D-9BB9-7020FB8A2211}" presName="parentNode1" presStyleLbl="node1" presStyleIdx="0" presStyleCnt="3">
        <dgm:presLayoutVars>
          <dgm:chMax val="1"/>
          <dgm:bulletEnabled val="1"/>
        </dgm:presLayoutVars>
      </dgm:prSet>
      <dgm:spPr/>
      <dgm:t>
        <a:bodyPr/>
        <a:lstStyle/>
        <a:p>
          <a:endParaRPr lang="es-ES"/>
        </a:p>
      </dgm:t>
    </dgm:pt>
    <dgm:pt modelId="{05FB0CC1-59AE-4984-A878-6DA59BE846C5}" type="pres">
      <dgm:prSet presAssocID="{00E24689-AC3E-445D-9BB9-7020FB8A2211}" presName="connSite1" presStyleCnt="0"/>
      <dgm:spPr/>
    </dgm:pt>
    <dgm:pt modelId="{BE6791C0-F0F0-469A-825C-28E68F4A9A83}" type="pres">
      <dgm:prSet presAssocID="{6E6D9B31-C209-4F0E-90C2-906C57E1F817}" presName="Name9" presStyleLbl="sibTrans2D1" presStyleIdx="0" presStyleCnt="2"/>
      <dgm:spPr/>
      <dgm:t>
        <a:bodyPr/>
        <a:lstStyle/>
        <a:p>
          <a:endParaRPr lang="es-ES"/>
        </a:p>
      </dgm:t>
    </dgm:pt>
    <dgm:pt modelId="{9803D8EE-762D-4E94-9C64-0238BE29028D}" type="pres">
      <dgm:prSet presAssocID="{40F5613C-0A30-4A5B-83A2-AFD3D49DABA8}" presName="composite2" presStyleCnt="0"/>
      <dgm:spPr/>
    </dgm:pt>
    <dgm:pt modelId="{954AE848-7766-43E1-B258-477DF94CB07A}" type="pres">
      <dgm:prSet presAssocID="{40F5613C-0A30-4A5B-83A2-AFD3D49DABA8}" presName="dummyNode2" presStyleLbl="node1" presStyleIdx="0" presStyleCnt="3"/>
      <dgm:spPr/>
    </dgm:pt>
    <dgm:pt modelId="{06EA174B-4372-419A-AD0F-042161C92845}" type="pres">
      <dgm:prSet presAssocID="{40F5613C-0A30-4A5B-83A2-AFD3D49DABA8}" presName="childNode2" presStyleLbl="bgAcc1" presStyleIdx="1" presStyleCnt="3">
        <dgm:presLayoutVars>
          <dgm:bulletEnabled val="1"/>
        </dgm:presLayoutVars>
      </dgm:prSet>
      <dgm:spPr>
        <a:blipFill rotWithShape="0">
          <a:blip xmlns:r="http://schemas.openxmlformats.org/officeDocument/2006/relationships" r:embed="rId2"/>
          <a:stretch>
            <a:fillRect/>
          </a:stretch>
        </a:blipFill>
      </dgm:spPr>
    </dgm:pt>
    <dgm:pt modelId="{CD65423C-FF4A-471E-81B3-B5832228FE5D}" type="pres">
      <dgm:prSet presAssocID="{40F5613C-0A30-4A5B-83A2-AFD3D49DABA8}" presName="childNode2tx" presStyleLbl="bgAcc1" presStyleIdx="1" presStyleCnt="3">
        <dgm:presLayoutVars>
          <dgm:bulletEnabled val="1"/>
        </dgm:presLayoutVars>
      </dgm:prSet>
      <dgm:spPr/>
    </dgm:pt>
    <dgm:pt modelId="{88982EE5-739D-49CF-A37B-3CC1F0DAB75E}" type="pres">
      <dgm:prSet presAssocID="{40F5613C-0A30-4A5B-83A2-AFD3D49DABA8}" presName="parentNode2" presStyleLbl="node1" presStyleIdx="1" presStyleCnt="3">
        <dgm:presLayoutVars>
          <dgm:chMax val="0"/>
          <dgm:bulletEnabled val="1"/>
        </dgm:presLayoutVars>
      </dgm:prSet>
      <dgm:spPr/>
      <dgm:t>
        <a:bodyPr/>
        <a:lstStyle/>
        <a:p>
          <a:endParaRPr lang="es-ES"/>
        </a:p>
      </dgm:t>
    </dgm:pt>
    <dgm:pt modelId="{2F7538CD-A6AC-4DEA-B694-F878546D0BC3}" type="pres">
      <dgm:prSet presAssocID="{40F5613C-0A30-4A5B-83A2-AFD3D49DABA8}" presName="connSite2" presStyleCnt="0"/>
      <dgm:spPr/>
    </dgm:pt>
    <dgm:pt modelId="{449A20F3-8A30-4F84-8E21-C96401E4A9C5}" type="pres">
      <dgm:prSet presAssocID="{5BA6F1A6-CC0C-4BA2-A49F-E184D75DFACD}" presName="Name18" presStyleLbl="sibTrans2D1" presStyleIdx="1" presStyleCnt="2"/>
      <dgm:spPr/>
      <dgm:t>
        <a:bodyPr/>
        <a:lstStyle/>
        <a:p>
          <a:endParaRPr lang="es-ES"/>
        </a:p>
      </dgm:t>
    </dgm:pt>
    <dgm:pt modelId="{23BF4678-EF9C-4A81-A1D6-80B8244D3993}" type="pres">
      <dgm:prSet presAssocID="{66ECB3DE-7BF9-4693-97D8-A6EAA557528E}" presName="composite1" presStyleCnt="0"/>
      <dgm:spPr/>
    </dgm:pt>
    <dgm:pt modelId="{E51C079D-6D96-4AF2-8B03-ED8E38F090A1}" type="pres">
      <dgm:prSet presAssocID="{66ECB3DE-7BF9-4693-97D8-A6EAA557528E}" presName="dummyNode1" presStyleLbl="node1" presStyleIdx="1" presStyleCnt="3"/>
      <dgm:spPr/>
    </dgm:pt>
    <dgm:pt modelId="{6BA81B6B-66AF-415A-9F28-A0F7FB4BDD1C}" type="pres">
      <dgm:prSet presAssocID="{66ECB3DE-7BF9-4693-97D8-A6EAA557528E}" presName="childNode1" presStyleLbl="bgAcc1" presStyleIdx="2" presStyleCnt="3">
        <dgm:presLayoutVars>
          <dgm:bulletEnabled val="1"/>
        </dgm:presLayoutVars>
      </dgm:prSet>
      <dgm:spPr>
        <a:blipFill rotWithShape="0">
          <a:blip xmlns:r="http://schemas.openxmlformats.org/officeDocument/2006/relationships" r:embed="rId3"/>
          <a:stretch>
            <a:fillRect/>
          </a:stretch>
        </a:blipFill>
      </dgm:spPr>
    </dgm:pt>
    <dgm:pt modelId="{AA5378AB-E9B2-48A8-B8E6-679F471043C7}" type="pres">
      <dgm:prSet presAssocID="{66ECB3DE-7BF9-4693-97D8-A6EAA557528E}" presName="childNode1tx" presStyleLbl="bgAcc1" presStyleIdx="2" presStyleCnt="3">
        <dgm:presLayoutVars>
          <dgm:bulletEnabled val="1"/>
        </dgm:presLayoutVars>
      </dgm:prSet>
      <dgm:spPr/>
    </dgm:pt>
    <dgm:pt modelId="{29EFF882-EE21-4661-8D79-40CBBFDC11EF}" type="pres">
      <dgm:prSet presAssocID="{66ECB3DE-7BF9-4693-97D8-A6EAA557528E}" presName="parentNode1" presStyleLbl="node1" presStyleIdx="2" presStyleCnt="3">
        <dgm:presLayoutVars>
          <dgm:chMax val="1"/>
          <dgm:bulletEnabled val="1"/>
        </dgm:presLayoutVars>
      </dgm:prSet>
      <dgm:spPr/>
      <dgm:t>
        <a:bodyPr/>
        <a:lstStyle/>
        <a:p>
          <a:endParaRPr lang="es-ES"/>
        </a:p>
      </dgm:t>
    </dgm:pt>
    <dgm:pt modelId="{26758218-43C9-4395-9DBA-065600ADF6D8}" type="pres">
      <dgm:prSet presAssocID="{66ECB3DE-7BF9-4693-97D8-A6EAA557528E}" presName="connSite1" presStyleCnt="0"/>
      <dgm:spPr/>
    </dgm:pt>
  </dgm:ptLst>
  <dgm:cxnLst>
    <dgm:cxn modelId="{A4CF0F56-D118-43BD-A945-F9704825ECAD}" srcId="{5827817C-C743-4444-A3BF-FA755E616EA9}" destId="{40F5613C-0A30-4A5B-83A2-AFD3D49DABA8}" srcOrd="1" destOrd="0" parTransId="{B2A4F51E-98D1-4735-82F2-3F88EF21F8F1}" sibTransId="{5BA6F1A6-CC0C-4BA2-A49F-E184D75DFACD}"/>
    <dgm:cxn modelId="{26894EB5-32FE-46BB-95F2-1510321818FE}" srcId="{5827817C-C743-4444-A3BF-FA755E616EA9}" destId="{00E24689-AC3E-445D-9BB9-7020FB8A2211}" srcOrd="0" destOrd="0" parTransId="{4EDB057F-2BB3-46C7-BC98-F0182A35A125}" sibTransId="{6E6D9B31-C209-4F0E-90C2-906C57E1F817}"/>
    <dgm:cxn modelId="{2F635B03-0A39-40F8-83C1-754C367DE3DB}" type="presOf" srcId="{40F5613C-0A30-4A5B-83A2-AFD3D49DABA8}" destId="{88982EE5-739D-49CF-A37B-3CC1F0DAB75E}" srcOrd="0" destOrd="0" presId="urn:microsoft.com/office/officeart/2005/8/layout/hProcess4"/>
    <dgm:cxn modelId="{1DE97D51-4B80-4752-87E4-7DD877AB9341}" type="presOf" srcId="{5827817C-C743-4444-A3BF-FA755E616EA9}" destId="{D0F5489E-45C8-454B-8FD1-5B5F012D9221}" srcOrd="0" destOrd="0" presId="urn:microsoft.com/office/officeart/2005/8/layout/hProcess4"/>
    <dgm:cxn modelId="{34C5DC03-D690-4DAA-98AB-1EC3B450EA73}" type="presOf" srcId="{66ECB3DE-7BF9-4693-97D8-A6EAA557528E}" destId="{29EFF882-EE21-4661-8D79-40CBBFDC11EF}" srcOrd="0" destOrd="0" presId="urn:microsoft.com/office/officeart/2005/8/layout/hProcess4"/>
    <dgm:cxn modelId="{17EBACA9-3186-46A9-903C-DE9CB8E76D65}" type="presOf" srcId="{6E6D9B31-C209-4F0E-90C2-906C57E1F817}" destId="{BE6791C0-F0F0-469A-825C-28E68F4A9A83}" srcOrd="0" destOrd="0" presId="urn:microsoft.com/office/officeart/2005/8/layout/hProcess4"/>
    <dgm:cxn modelId="{CE4C909F-E2EE-46EA-A6CF-6469A1753ACD}" type="presOf" srcId="{00E24689-AC3E-445D-9BB9-7020FB8A2211}" destId="{F7D6AEE1-3E57-4740-B84F-B9CB56ECA94F}" srcOrd="0" destOrd="0" presId="urn:microsoft.com/office/officeart/2005/8/layout/hProcess4"/>
    <dgm:cxn modelId="{6EE1B825-3CC2-4DFE-B7C3-E242968B874D}" type="presOf" srcId="{5BA6F1A6-CC0C-4BA2-A49F-E184D75DFACD}" destId="{449A20F3-8A30-4F84-8E21-C96401E4A9C5}" srcOrd="0" destOrd="0" presId="urn:microsoft.com/office/officeart/2005/8/layout/hProcess4"/>
    <dgm:cxn modelId="{C97E6B12-F3A4-43F9-AE57-394992C4E11A}" srcId="{5827817C-C743-4444-A3BF-FA755E616EA9}" destId="{66ECB3DE-7BF9-4693-97D8-A6EAA557528E}" srcOrd="2" destOrd="0" parTransId="{FB561F75-6522-454F-8310-DD3DA0900C05}" sibTransId="{2D5BE1A0-157E-4AA3-B383-4055B8F9F1CC}"/>
    <dgm:cxn modelId="{18D388C6-9CAE-4CC1-9B5C-D2E81CFE7A13}" type="presParOf" srcId="{D0F5489E-45C8-454B-8FD1-5B5F012D9221}" destId="{3EB6C4BB-C172-47FF-8403-8DABE1783A9B}" srcOrd="0" destOrd="0" presId="urn:microsoft.com/office/officeart/2005/8/layout/hProcess4"/>
    <dgm:cxn modelId="{F5E05734-6CBE-4146-A79C-EB991C163612}" type="presParOf" srcId="{D0F5489E-45C8-454B-8FD1-5B5F012D9221}" destId="{DE3DFC9E-5706-4FC6-AFBF-AE18BA0EE1CE}" srcOrd="1" destOrd="0" presId="urn:microsoft.com/office/officeart/2005/8/layout/hProcess4"/>
    <dgm:cxn modelId="{C2D81F2A-91FF-47E2-B53B-6AC6F2D3BB1E}" type="presParOf" srcId="{D0F5489E-45C8-454B-8FD1-5B5F012D9221}" destId="{109629ED-D73F-46F4-9177-96E62F3FD0AE}" srcOrd="2" destOrd="0" presId="urn:microsoft.com/office/officeart/2005/8/layout/hProcess4"/>
    <dgm:cxn modelId="{78DA469C-54AF-48D1-8FC7-22D7CF40EED2}" type="presParOf" srcId="{109629ED-D73F-46F4-9177-96E62F3FD0AE}" destId="{8DB85308-E31A-4DD5-B6C2-655AD3DECBB0}" srcOrd="0" destOrd="0" presId="urn:microsoft.com/office/officeart/2005/8/layout/hProcess4"/>
    <dgm:cxn modelId="{5B28D880-FDD4-4CB8-931C-93E21CA9F053}" type="presParOf" srcId="{8DB85308-E31A-4DD5-B6C2-655AD3DECBB0}" destId="{37D6AD0D-80BF-4487-BF3E-3FAD44A3A8C2}" srcOrd="0" destOrd="0" presId="urn:microsoft.com/office/officeart/2005/8/layout/hProcess4"/>
    <dgm:cxn modelId="{D0264F31-5765-4C68-8D37-EC9AAC9F4FE1}" type="presParOf" srcId="{8DB85308-E31A-4DD5-B6C2-655AD3DECBB0}" destId="{DDB6C853-3C0A-4979-98B1-9D0CEFDBD3B6}" srcOrd="1" destOrd="0" presId="urn:microsoft.com/office/officeart/2005/8/layout/hProcess4"/>
    <dgm:cxn modelId="{4846DB43-8BF7-4C35-83DD-01282BD96C15}" type="presParOf" srcId="{8DB85308-E31A-4DD5-B6C2-655AD3DECBB0}" destId="{F3626698-ED0A-4726-B94F-C25EC775257B}" srcOrd="2" destOrd="0" presId="urn:microsoft.com/office/officeart/2005/8/layout/hProcess4"/>
    <dgm:cxn modelId="{41DFAEE0-AA43-4C04-B64D-E71707F7582F}" type="presParOf" srcId="{8DB85308-E31A-4DD5-B6C2-655AD3DECBB0}" destId="{F7D6AEE1-3E57-4740-B84F-B9CB56ECA94F}" srcOrd="3" destOrd="0" presId="urn:microsoft.com/office/officeart/2005/8/layout/hProcess4"/>
    <dgm:cxn modelId="{FE2F15F0-81B5-4956-8324-BF3E10FA325A}" type="presParOf" srcId="{8DB85308-E31A-4DD5-B6C2-655AD3DECBB0}" destId="{05FB0CC1-59AE-4984-A878-6DA59BE846C5}" srcOrd="4" destOrd="0" presId="urn:microsoft.com/office/officeart/2005/8/layout/hProcess4"/>
    <dgm:cxn modelId="{6AB10513-A046-4933-A94B-37B673EF63B1}" type="presParOf" srcId="{109629ED-D73F-46F4-9177-96E62F3FD0AE}" destId="{BE6791C0-F0F0-469A-825C-28E68F4A9A83}" srcOrd="1" destOrd="0" presId="urn:microsoft.com/office/officeart/2005/8/layout/hProcess4"/>
    <dgm:cxn modelId="{A73F179A-374B-492D-AAC3-B4435DB99BF3}" type="presParOf" srcId="{109629ED-D73F-46F4-9177-96E62F3FD0AE}" destId="{9803D8EE-762D-4E94-9C64-0238BE29028D}" srcOrd="2" destOrd="0" presId="urn:microsoft.com/office/officeart/2005/8/layout/hProcess4"/>
    <dgm:cxn modelId="{2C9DE922-E226-4047-84FF-4891F38050AC}" type="presParOf" srcId="{9803D8EE-762D-4E94-9C64-0238BE29028D}" destId="{954AE848-7766-43E1-B258-477DF94CB07A}" srcOrd="0" destOrd="0" presId="urn:microsoft.com/office/officeart/2005/8/layout/hProcess4"/>
    <dgm:cxn modelId="{7AC98765-B222-420E-A4B4-1B116C983D46}" type="presParOf" srcId="{9803D8EE-762D-4E94-9C64-0238BE29028D}" destId="{06EA174B-4372-419A-AD0F-042161C92845}" srcOrd="1" destOrd="0" presId="urn:microsoft.com/office/officeart/2005/8/layout/hProcess4"/>
    <dgm:cxn modelId="{C397EBCB-CDC2-482B-B87C-F2B750680745}" type="presParOf" srcId="{9803D8EE-762D-4E94-9C64-0238BE29028D}" destId="{CD65423C-FF4A-471E-81B3-B5832228FE5D}" srcOrd="2" destOrd="0" presId="urn:microsoft.com/office/officeart/2005/8/layout/hProcess4"/>
    <dgm:cxn modelId="{0E8ED39F-0CC4-4E1B-B997-C4A2131F11E8}" type="presParOf" srcId="{9803D8EE-762D-4E94-9C64-0238BE29028D}" destId="{88982EE5-739D-49CF-A37B-3CC1F0DAB75E}" srcOrd="3" destOrd="0" presId="urn:microsoft.com/office/officeart/2005/8/layout/hProcess4"/>
    <dgm:cxn modelId="{4C50EDF4-B9BA-4B2B-993F-6A2FFA4281F3}" type="presParOf" srcId="{9803D8EE-762D-4E94-9C64-0238BE29028D}" destId="{2F7538CD-A6AC-4DEA-B694-F878546D0BC3}" srcOrd="4" destOrd="0" presId="urn:microsoft.com/office/officeart/2005/8/layout/hProcess4"/>
    <dgm:cxn modelId="{CD3083EA-5F04-4A11-8923-BFB95B5B322F}" type="presParOf" srcId="{109629ED-D73F-46F4-9177-96E62F3FD0AE}" destId="{449A20F3-8A30-4F84-8E21-C96401E4A9C5}" srcOrd="3" destOrd="0" presId="urn:microsoft.com/office/officeart/2005/8/layout/hProcess4"/>
    <dgm:cxn modelId="{97E33E65-1D81-4BC0-A117-042356645105}" type="presParOf" srcId="{109629ED-D73F-46F4-9177-96E62F3FD0AE}" destId="{23BF4678-EF9C-4A81-A1D6-80B8244D3993}" srcOrd="4" destOrd="0" presId="urn:microsoft.com/office/officeart/2005/8/layout/hProcess4"/>
    <dgm:cxn modelId="{1119C50F-BBAB-456A-89A6-D380573FE910}" type="presParOf" srcId="{23BF4678-EF9C-4A81-A1D6-80B8244D3993}" destId="{E51C079D-6D96-4AF2-8B03-ED8E38F090A1}" srcOrd="0" destOrd="0" presId="urn:microsoft.com/office/officeart/2005/8/layout/hProcess4"/>
    <dgm:cxn modelId="{99AF1BF0-2A60-4E25-AA1D-F1A27C8521A5}" type="presParOf" srcId="{23BF4678-EF9C-4A81-A1D6-80B8244D3993}" destId="{6BA81B6B-66AF-415A-9F28-A0F7FB4BDD1C}" srcOrd="1" destOrd="0" presId="urn:microsoft.com/office/officeart/2005/8/layout/hProcess4"/>
    <dgm:cxn modelId="{132055AD-1307-40F5-B4CF-E3870C2278FA}" type="presParOf" srcId="{23BF4678-EF9C-4A81-A1D6-80B8244D3993}" destId="{AA5378AB-E9B2-48A8-B8E6-679F471043C7}" srcOrd="2" destOrd="0" presId="urn:microsoft.com/office/officeart/2005/8/layout/hProcess4"/>
    <dgm:cxn modelId="{63B3B926-258A-458F-8828-EC9933AA2B4A}" type="presParOf" srcId="{23BF4678-EF9C-4A81-A1D6-80B8244D3993}" destId="{29EFF882-EE21-4661-8D79-40CBBFDC11EF}" srcOrd="3" destOrd="0" presId="urn:microsoft.com/office/officeart/2005/8/layout/hProcess4"/>
    <dgm:cxn modelId="{83216402-2AAD-4789-ADD0-F541804040CC}" type="presParOf" srcId="{23BF4678-EF9C-4A81-A1D6-80B8244D3993}" destId="{26758218-43C9-4395-9DBA-065600ADF6D8}"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27059A2-439A-449C-9AB2-D47D73F5CEF2}" type="doc">
      <dgm:prSet loTypeId="urn:microsoft.com/office/officeart/2005/8/layout/vList3" loCatId="list" qsTypeId="urn:microsoft.com/office/officeart/2005/8/quickstyle/simple1" qsCatId="simple" csTypeId="urn:microsoft.com/office/officeart/2005/8/colors/colorful3" csCatId="colorful" phldr="1"/>
      <dgm:spPr/>
    </dgm:pt>
    <dgm:pt modelId="{F1347AEA-4B63-4467-9EDF-053AF17DB464}">
      <dgm:prSet phldrT="[Texto]"/>
      <dgm:spPr/>
      <dgm:t>
        <a:bodyPr/>
        <a:lstStyle/>
        <a:p>
          <a:r>
            <a:rPr lang="es-CO" b="1" dirty="0" smtClean="0"/>
            <a:t>Análisis de datos</a:t>
          </a:r>
          <a:endParaRPr lang="es-ES" dirty="0"/>
        </a:p>
      </dgm:t>
    </dgm:pt>
    <dgm:pt modelId="{4170C8CC-25AA-46B8-84B0-DE2BD6703395}" type="parTrans" cxnId="{A4666E70-C20B-47A7-9C51-BFD3B599ACA4}">
      <dgm:prSet/>
      <dgm:spPr/>
      <dgm:t>
        <a:bodyPr/>
        <a:lstStyle/>
        <a:p>
          <a:endParaRPr lang="es-ES"/>
        </a:p>
      </dgm:t>
    </dgm:pt>
    <dgm:pt modelId="{BEBE2D0B-6B67-4B95-ABF7-08CEFB304271}" type="sibTrans" cxnId="{A4666E70-C20B-47A7-9C51-BFD3B599ACA4}">
      <dgm:prSet/>
      <dgm:spPr/>
      <dgm:t>
        <a:bodyPr/>
        <a:lstStyle/>
        <a:p>
          <a:endParaRPr lang="es-ES"/>
        </a:p>
      </dgm:t>
    </dgm:pt>
    <dgm:pt modelId="{5DCF421B-495E-407B-A9F3-C5D0C33630E0}">
      <dgm:prSet phldrT="[Texto]"/>
      <dgm:spPr/>
      <dgm:t>
        <a:bodyPr/>
        <a:lstStyle/>
        <a:p>
          <a:r>
            <a:rPr lang="es-CO" b="1" dirty="0" smtClean="0"/>
            <a:t>Redes de innovación</a:t>
          </a:r>
          <a:endParaRPr lang="es-ES" dirty="0"/>
        </a:p>
      </dgm:t>
    </dgm:pt>
    <dgm:pt modelId="{9A8EAA78-0307-4D62-B4D3-25A05FA092F8}" type="parTrans" cxnId="{6DDB0BF9-4813-47F0-B940-15F8D89A5164}">
      <dgm:prSet/>
      <dgm:spPr/>
      <dgm:t>
        <a:bodyPr/>
        <a:lstStyle/>
        <a:p>
          <a:endParaRPr lang="es-ES"/>
        </a:p>
      </dgm:t>
    </dgm:pt>
    <dgm:pt modelId="{06EACBB0-C255-4D4A-BA7E-35870EEBD8E1}" type="sibTrans" cxnId="{6DDB0BF9-4813-47F0-B940-15F8D89A5164}">
      <dgm:prSet/>
      <dgm:spPr/>
      <dgm:t>
        <a:bodyPr/>
        <a:lstStyle/>
        <a:p>
          <a:endParaRPr lang="es-ES"/>
        </a:p>
      </dgm:t>
    </dgm:pt>
    <dgm:pt modelId="{6DF14ED6-E0FA-4047-BA2F-C0798B88DFC1}">
      <dgm:prSet phldrT="[Texto]"/>
      <dgm:spPr/>
      <dgm:t>
        <a:bodyPr/>
        <a:lstStyle/>
        <a:p>
          <a:r>
            <a:rPr lang="es-CO" b="1" dirty="0" smtClean="0"/>
            <a:t>Políticas públicas </a:t>
          </a:r>
          <a:endParaRPr lang="es-ES" dirty="0"/>
        </a:p>
      </dgm:t>
    </dgm:pt>
    <dgm:pt modelId="{BF8D28CB-EB80-464C-BC40-33AE99C4F0DB}" type="parTrans" cxnId="{17B2D44B-4C46-487B-B643-432BE9BD3943}">
      <dgm:prSet/>
      <dgm:spPr/>
      <dgm:t>
        <a:bodyPr/>
        <a:lstStyle/>
        <a:p>
          <a:endParaRPr lang="es-ES"/>
        </a:p>
      </dgm:t>
    </dgm:pt>
    <dgm:pt modelId="{B2A548A0-F452-4AE7-93F0-7108AEFBC68B}" type="sibTrans" cxnId="{17B2D44B-4C46-487B-B643-432BE9BD3943}">
      <dgm:prSet/>
      <dgm:spPr/>
      <dgm:t>
        <a:bodyPr/>
        <a:lstStyle/>
        <a:p>
          <a:endParaRPr lang="es-ES"/>
        </a:p>
      </dgm:t>
    </dgm:pt>
    <dgm:pt modelId="{66B8DBFF-9B0C-4F77-9B77-04DE9804A224}" type="pres">
      <dgm:prSet presAssocID="{A27059A2-439A-449C-9AB2-D47D73F5CEF2}" presName="linearFlow" presStyleCnt="0">
        <dgm:presLayoutVars>
          <dgm:dir/>
          <dgm:resizeHandles val="exact"/>
        </dgm:presLayoutVars>
      </dgm:prSet>
      <dgm:spPr/>
    </dgm:pt>
    <dgm:pt modelId="{03AE8089-A0E1-49CF-883C-FC78E20EAC71}" type="pres">
      <dgm:prSet presAssocID="{F1347AEA-4B63-4467-9EDF-053AF17DB464}" presName="composite" presStyleCnt="0"/>
      <dgm:spPr/>
    </dgm:pt>
    <dgm:pt modelId="{A5B275E7-621A-4FEF-A435-2F55CD223BC6}" type="pres">
      <dgm:prSet presAssocID="{F1347AEA-4B63-4467-9EDF-053AF17DB464}" presName="imgShp" presStyleLbl="fgImgPlace1" presStyleIdx="0" presStyleCnt="3"/>
      <dgm:spPr>
        <a:blipFill rotWithShape="1">
          <a:blip xmlns:r="http://schemas.openxmlformats.org/officeDocument/2006/relationships" r:embed="rId1"/>
          <a:stretch>
            <a:fillRect/>
          </a:stretch>
        </a:blipFill>
      </dgm:spPr>
    </dgm:pt>
    <dgm:pt modelId="{7B0AD296-B06C-4255-9EC9-43B42B34A615}" type="pres">
      <dgm:prSet presAssocID="{F1347AEA-4B63-4467-9EDF-053AF17DB464}" presName="txShp" presStyleLbl="node1" presStyleIdx="0" presStyleCnt="3" custScaleX="141491">
        <dgm:presLayoutVars>
          <dgm:bulletEnabled val="1"/>
        </dgm:presLayoutVars>
      </dgm:prSet>
      <dgm:spPr/>
      <dgm:t>
        <a:bodyPr/>
        <a:lstStyle/>
        <a:p>
          <a:endParaRPr lang="es-ES"/>
        </a:p>
      </dgm:t>
    </dgm:pt>
    <dgm:pt modelId="{261F8773-0B37-4FFB-920A-A13E7409B6A4}" type="pres">
      <dgm:prSet presAssocID="{BEBE2D0B-6B67-4B95-ABF7-08CEFB304271}" presName="spacing" presStyleCnt="0"/>
      <dgm:spPr/>
    </dgm:pt>
    <dgm:pt modelId="{E689A2EF-E67A-44E3-8A4C-F8A2B3762E08}" type="pres">
      <dgm:prSet presAssocID="{5DCF421B-495E-407B-A9F3-C5D0C33630E0}" presName="composite" presStyleCnt="0"/>
      <dgm:spPr/>
    </dgm:pt>
    <dgm:pt modelId="{75BC172A-2CDC-4244-B6F5-ED80DE895249}" type="pres">
      <dgm:prSet presAssocID="{5DCF421B-495E-407B-A9F3-C5D0C33630E0}" presName="imgShp" presStyleLbl="fgImgPlace1" presStyleIdx="1" presStyleCnt="3"/>
      <dgm:spPr>
        <a:blipFill rotWithShape="1">
          <a:blip xmlns:r="http://schemas.openxmlformats.org/officeDocument/2006/relationships" r:embed="rId2"/>
          <a:stretch>
            <a:fillRect/>
          </a:stretch>
        </a:blipFill>
      </dgm:spPr>
    </dgm:pt>
    <dgm:pt modelId="{6B1B2034-75A7-4D70-8874-EB1AC7A4BF30}" type="pres">
      <dgm:prSet presAssocID="{5DCF421B-495E-407B-A9F3-C5D0C33630E0}" presName="txShp" presStyleLbl="node1" presStyleIdx="1" presStyleCnt="3" custScaleX="141089">
        <dgm:presLayoutVars>
          <dgm:bulletEnabled val="1"/>
        </dgm:presLayoutVars>
      </dgm:prSet>
      <dgm:spPr/>
      <dgm:t>
        <a:bodyPr/>
        <a:lstStyle/>
        <a:p>
          <a:endParaRPr lang="es-ES"/>
        </a:p>
      </dgm:t>
    </dgm:pt>
    <dgm:pt modelId="{F4A8B3A9-21D9-45F1-BBA1-5933D3E2FBA6}" type="pres">
      <dgm:prSet presAssocID="{06EACBB0-C255-4D4A-BA7E-35870EEBD8E1}" presName="spacing" presStyleCnt="0"/>
      <dgm:spPr/>
    </dgm:pt>
    <dgm:pt modelId="{23F20B65-3D85-4381-9FBC-80A0D5BC4BD8}" type="pres">
      <dgm:prSet presAssocID="{6DF14ED6-E0FA-4047-BA2F-C0798B88DFC1}" presName="composite" presStyleCnt="0"/>
      <dgm:spPr/>
    </dgm:pt>
    <dgm:pt modelId="{095E23B0-26A1-4356-9E6E-DF3E18CE9EDB}" type="pres">
      <dgm:prSet presAssocID="{6DF14ED6-E0FA-4047-BA2F-C0798B88DFC1}" presName="imgShp" presStyleLbl="fgImgPlace1" presStyleIdx="2" presStyleCnt="3"/>
      <dgm:spPr>
        <a:blipFill rotWithShape="1">
          <a:blip xmlns:r="http://schemas.openxmlformats.org/officeDocument/2006/relationships" r:embed="rId3"/>
          <a:stretch>
            <a:fillRect/>
          </a:stretch>
        </a:blipFill>
      </dgm:spPr>
    </dgm:pt>
    <dgm:pt modelId="{5E422717-250C-4BE1-AD22-0D6F0360D9A7}" type="pres">
      <dgm:prSet presAssocID="{6DF14ED6-E0FA-4047-BA2F-C0798B88DFC1}" presName="txShp" presStyleLbl="node1" presStyleIdx="2" presStyleCnt="3" custScaleX="142698">
        <dgm:presLayoutVars>
          <dgm:bulletEnabled val="1"/>
        </dgm:presLayoutVars>
      </dgm:prSet>
      <dgm:spPr/>
      <dgm:t>
        <a:bodyPr/>
        <a:lstStyle/>
        <a:p>
          <a:endParaRPr lang="es-ES"/>
        </a:p>
      </dgm:t>
    </dgm:pt>
  </dgm:ptLst>
  <dgm:cxnLst>
    <dgm:cxn modelId="{8B061461-F247-40F4-9E31-A0C237F41153}" type="presOf" srcId="{6DF14ED6-E0FA-4047-BA2F-C0798B88DFC1}" destId="{5E422717-250C-4BE1-AD22-0D6F0360D9A7}" srcOrd="0" destOrd="0" presId="urn:microsoft.com/office/officeart/2005/8/layout/vList3"/>
    <dgm:cxn modelId="{1DE49911-E811-4F4C-99D9-8338119E5E1B}" type="presOf" srcId="{5DCF421B-495E-407B-A9F3-C5D0C33630E0}" destId="{6B1B2034-75A7-4D70-8874-EB1AC7A4BF30}" srcOrd="0" destOrd="0" presId="urn:microsoft.com/office/officeart/2005/8/layout/vList3"/>
    <dgm:cxn modelId="{17B2D44B-4C46-487B-B643-432BE9BD3943}" srcId="{A27059A2-439A-449C-9AB2-D47D73F5CEF2}" destId="{6DF14ED6-E0FA-4047-BA2F-C0798B88DFC1}" srcOrd="2" destOrd="0" parTransId="{BF8D28CB-EB80-464C-BC40-33AE99C4F0DB}" sibTransId="{B2A548A0-F452-4AE7-93F0-7108AEFBC68B}"/>
    <dgm:cxn modelId="{6DDB0BF9-4813-47F0-B940-15F8D89A5164}" srcId="{A27059A2-439A-449C-9AB2-D47D73F5CEF2}" destId="{5DCF421B-495E-407B-A9F3-C5D0C33630E0}" srcOrd="1" destOrd="0" parTransId="{9A8EAA78-0307-4D62-B4D3-25A05FA092F8}" sibTransId="{06EACBB0-C255-4D4A-BA7E-35870EEBD8E1}"/>
    <dgm:cxn modelId="{A4666E70-C20B-47A7-9C51-BFD3B599ACA4}" srcId="{A27059A2-439A-449C-9AB2-D47D73F5CEF2}" destId="{F1347AEA-4B63-4467-9EDF-053AF17DB464}" srcOrd="0" destOrd="0" parTransId="{4170C8CC-25AA-46B8-84B0-DE2BD6703395}" sibTransId="{BEBE2D0B-6B67-4B95-ABF7-08CEFB304271}"/>
    <dgm:cxn modelId="{ED60271B-1E79-4055-A908-BBC5E5925AD5}" type="presOf" srcId="{A27059A2-439A-449C-9AB2-D47D73F5CEF2}" destId="{66B8DBFF-9B0C-4F77-9B77-04DE9804A224}" srcOrd="0" destOrd="0" presId="urn:microsoft.com/office/officeart/2005/8/layout/vList3"/>
    <dgm:cxn modelId="{CAEF6C60-6846-4729-B18C-0866AF1C1DFE}" type="presOf" srcId="{F1347AEA-4B63-4467-9EDF-053AF17DB464}" destId="{7B0AD296-B06C-4255-9EC9-43B42B34A615}" srcOrd="0" destOrd="0" presId="urn:microsoft.com/office/officeart/2005/8/layout/vList3"/>
    <dgm:cxn modelId="{3885AD97-F99F-44CC-9CD3-918E56B2824B}" type="presParOf" srcId="{66B8DBFF-9B0C-4F77-9B77-04DE9804A224}" destId="{03AE8089-A0E1-49CF-883C-FC78E20EAC71}" srcOrd="0" destOrd="0" presId="urn:microsoft.com/office/officeart/2005/8/layout/vList3"/>
    <dgm:cxn modelId="{071B1047-F917-4840-8125-14719C9B2B83}" type="presParOf" srcId="{03AE8089-A0E1-49CF-883C-FC78E20EAC71}" destId="{A5B275E7-621A-4FEF-A435-2F55CD223BC6}" srcOrd="0" destOrd="0" presId="urn:microsoft.com/office/officeart/2005/8/layout/vList3"/>
    <dgm:cxn modelId="{97954E10-2371-4C2E-AC4B-6D21AD0A444D}" type="presParOf" srcId="{03AE8089-A0E1-49CF-883C-FC78E20EAC71}" destId="{7B0AD296-B06C-4255-9EC9-43B42B34A615}" srcOrd="1" destOrd="0" presId="urn:microsoft.com/office/officeart/2005/8/layout/vList3"/>
    <dgm:cxn modelId="{C7A5AA03-698C-4148-A989-A6A84B73ABC0}" type="presParOf" srcId="{66B8DBFF-9B0C-4F77-9B77-04DE9804A224}" destId="{261F8773-0B37-4FFB-920A-A13E7409B6A4}" srcOrd="1" destOrd="0" presId="urn:microsoft.com/office/officeart/2005/8/layout/vList3"/>
    <dgm:cxn modelId="{4DD2A05E-4324-4187-9AED-9532207D7D2F}" type="presParOf" srcId="{66B8DBFF-9B0C-4F77-9B77-04DE9804A224}" destId="{E689A2EF-E67A-44E3-8A4C-F8A2B3762E08}" srcOrd="2" destOrd="0" presId="urn:microsoft.com/office/officeart/2005/8/layout/vList3"/>
    <dgm:cxn modelId="{8CA13224-736B-414B-9A3F-D29B14E90436}" type="presParOf" srcId="{E689A2EF-E67A-44E3-8A4C-F8A2B3762E08}" destId="{75BC172A-2CDC-4244-B6F5-ED80DE895249}" srcOrd="0" destOrd="0" presId="urn:microsoft.com/office/officeart/2005/8/layout/vList3"/>
    <dgm:cxn modelId="{255EA00D-845B-48E5-85A4-381BC0378E9C}" type="presParOf" srcId="{E689A2EF-E67A-44E3-8A4C-F8A2B3762E08}" destId="{6B1B2034-75A7-4D70-8874-EB1AC7A4BF30}" srcOrd="1" destOrd="0" presId="urn:microsoft.com/office/officeart/2005/8/layout/vList3"/>
    <dgm:cxn modelId="{39F4A414-205D-4C5F-BC3F-2AE039E8D151}" type="presParOf" srcId="{66B8DBFF-9B0C-4F77-9B77-04DE9804A224}" destId="{F4A8B3A9-21D9-45F1-BBA1-5933D3E2FBA6}" srcOrd="3" destOrd="0" presId="urn:microsoft.com/office/officeart/2005/8/layout/vList3"/>
    <dgm:cxn modelId="{FD914E63-04D8-4692-AE72-68E329CE354E}" type="presParOf" srcId="{66B8DBFF-9B0C-4F77-9B77-04DE9804A224}" destId="{23F20B65-3D85-4381-9FBC-80A0D5BC4BD8}" srcOrd="4" destOrd="0" presId="urn:microsoft.com/office/officeart/2005/8/layout/vList3"/>
    <dgm:cxn modelId="{099C1EF6-95BF-4205-8498-879F19D2145B}" type="presParOf" srcId="{23F20B65-3D85-4381-9FBC-80A0D5BC4BD8}" destId="{095E23B0-26A1-4356-9E6E-DF3E18CE9EDB}" srcOrd="0" destOrd="0" presId="urn:microsoft.com/office/officeart/2005/8/layout/vList3"/>
    <dgm:cxn modelId="{372978D5-2D1F-4958-AF7E-683B01A52140}" type="presParOf" srcId="{23F20B65-3D85-4381-9FBC-80A0D5BC4BD8}" destId="{5E422717-250C-4BE1-AD22-0D6F0360D9A7}"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1CD5187-E73B-46A4-B610-C3B91A1C41CC}" type="doc">
      <dgm:prSet loTypeId="urn:microsoft.com/office/officeart/2005/8/layout/radial4" loCatId="relationship" qsTypeId="urn:microsoft.com/office/officeart/2005/8/quickstyle/simple1" qsCatId="simple" csTypeId="urn:microsoft.com/office/officeart/2005/8/colors/colorful5" csCatId="colorful" phldr="1"/>
      <dgm:spPr/>
      <dgm:t>
        <a:bodyPr/>
        <a:lstStyle/>
        <a:p>
          <a:endParaRPr lang="es-ES"/>
        </a:p>
      </dgm:t>
    </dgm:pt>
    <dgm:pt modelId="{FFC1DBF8-AB63-4CC3-A1A2-DDCA6731B64C}">
      <dgm:prSet phldrT="[Texto]"/>
      <dgm:spPr>
        <a:blipFill rotWithShape="0">
          <a:blip xmlns:r="http://schemas.openxmlformats.org/officeDocument/2006/relationships" r:embed="rId1"/>
          <a:stretch>
            <a:fillRect/>
          </a:stretch>
        </a:blipFill>
      </dgm:spPr>
      <dgm:t>
        <a:bodyPr/>
        <a:lstStyle/>
        <a:p>
          <a:endParaRPr lang="es-ES" dirty="0"/>
        </a:p>
      </dgm:t>
    </dgm:pt>
    <dgm:pt modelId="{F9CA4AB0-FA95-4483-833A-81C18244E9D4}" type="parTrans" cxnId="{CD7944A8-20F7-4DB8-81C9-9BE33ED4A6B5}">
      <dgm:prSet/>
      <dgm:spPr/>
      <dgm:t>
        <a:bodyPr/>
        <a:lstStyle/>
        <a:p>
          <a:endParaRPr lang="es-ES"/>
        </a:p>
      </dgm:t>
    </dgm:pt>
    <dgm:pt modelId="{12A473AF-DE0B-447F-A160-852585FB0B15}" type="sibTrans" cxnId="{CD7944A8-20F7-4DB8-81C9-9BE33ED4A6B5}">
      <dgm:prSet/>
      <dgm:spPr/>
      <dgm:t>
        <a:bodyPr/>
        <a:lstStyle/>
        <a:p>
          <a:endParaRPr lang="es-ES"/>
        </a:p>
      </dgm:t>
    </dgm:pt>
    <dgm:pt modelId="{A656E24D-DC0C-47D1-BDE8-A438C48A69EA}">
      <dgm:prSet phldrT="[Texto]"/>
      <dgm:spPr/>
      <dgm:t>
        <a:bodyPr/>
        <a:lstStyle/>
        <a:p>
          <a:pPr algn="just"/>
          <a:r>
            <a:rPr lang="es-CO" b="1" dirty="0" smtClean="0"/>
            <a:t>En Brasil la colecta de datos asocio observación participante y aplicación de cuestionario exploratorio basado sobre las variables estructurales, activos y producciones de las unidades de producción familiar dando como resultado la importancia de las acciones de reciprocidad en su construcción social (</a:t>
          </a:r>
          <a:r>
            <a:rPr lang="es-ES" b="1" dirty="0" smtClean="0"/>
            <a:t>Sabourin, E.,2017)</a:t>
          </a:r>
          <a:endParaRPr lang="es-ES" dirty="0"/>
        </a:p>
      </dgm:t>
    </dgm:pt>
    <dgm:pt modelId="{AFB32F5D-32E8-4097-8781-C48ED229E7D3}" type="parTrans" cxnId="{9DB07F15-A7CB-4563-978D-66476EB6DCD6}">
      <dgm:prSet/>
      <dgm:spPr/>
      <dgm:t>
        <a:bodyPr/>
        <a:lstStyle/>
        <a:p>
          <a:endParaRPr lang="es-ES"/>
        </a:p>
      </dgm:t>
    </dgm:pt>
    <dgm:pt modelId="{6D43EAAB-156A-45B3-B7DC-89AA96BE59E2}" type="sibTrans" cxnId="{9DB07F15-A7CB-4563-978D-66476EB6DCD6}">
      <dgm:prSet/>
      <dgm:spPr/>
      <dgm:t>
        <a:bodyPr/>
        <a:lstStyle/>
        <a:p>
          <a:endParaRPr lang="es-ES"/>
        </a:p>
      </dgm:t>
    </dgm:pt>
    <dgm:pt modelId="{82085385-CBD1-45E7-AC41-04D188FCFFB6}">
      <dgm:prSet phldrT="[Texto]"/>
      <dgm:spPr/>
      <dgm:t>
        <a:bodyPr/>
        <a:lstStyle/>
        <a:p>
          <a:pPr algn="just"/>
          <a:r>
            <a:rPr lang="es-CO" b="1" dirty="0" smtClean="0"/>
            <a:t>De una manera muy similar en Santa Catarina, Brasil se realizaron cuestionarios a los productores con la diferencia de que estas se hicieron en el lugar de actividad de los mismos de manera que fuese posible captar sus opiniones para luego considerarlas y capturar percepciones finales y así formular métodos de solución ante el limitante presentado en la investigación. (</a:t>
          </a:r>
          <a:r>
            <a:rPr lang="es-ES" b="1" dirty="0" smtClean="0"/>
            <a:t>Pereira, L. L., 2017)</a:t>
          </a:r>
          <a:endParaRPr lang="es-ES" dirty="0"/>
        </a:p>
      </dgm:t>
    </dgm:pt>
    <dgm:pt modelId="{69F4B985-259D-4D61-9C53-FCDA6706BBB9}" type="sibTrans" cxnId="{841FE39E-E9AE-4A03-8136-1E5710885B47}">
      <dgm:prSet/>
      <dgm:spPr/>
      <dgm:t>
        <a:bodyPr/>
        <a:lstStyle/>
        <a:p>
          <a:endParaRPr lang="es-ES"/>
        </a:p>
      </dgm:t>
    </dgm:pt>
    <dgm:pt modelId="{5078A5D3-FAA2-4552-8690-FD9153C34C58}" type="parTrans" cxnId="{841FE39E-E9AE-4A03-8136-1E5710885B47}">
      <dgm:prSet/>
      <dgm:spPr/>
      <dgm:t>
        <a:bodyPr/>
        <a:lstStyle/>
        <a:p>
          <a:endParaRPr lang="es-ES"/>
        </a:p>
      </dgm:t>
    </dgm:pt>
    <dgm:pt modelId="{9F039EF9-9782-4E5C-8635-6E1A9027EE49}" type="pres">
      <dgm:prSet presAssocID="{E1CD5187-E73B-46A4-B610-C3B91A1C41CC}" presName="cycle" presStyleCnt="0">
        <dgm:presLayoutVars>
          <dgm:chMax val="1"/>
          <dgm:dir/>
          <dgm:animLvl val="ctr"/>
          <dgm:resizeHandles val="exact"/>
        </dgm:presLayoutVars>
      </dgm:prSet>
      <dgm:spPr/>
      <dgm:t>
        <a:bodyPr/>
        <a:lstStyle/>
        <a:p>
          <a:endParaRPr lang="es-ES"/>
        </a:p>
      </dgm:t>
    </dgm:pt>
    <dgm:pt modelId="{3304F9D2-7B08-41C6-8E46-C58CD56AA12A}" type="pres">
      <dgm:prSet presAssocID="{FFC1DBF8-AB63-4CC3-A1A2-DDCA6731B64C}" presName="centerShape" presStyleLbl="node0" presStyleIdx="0" presStyleCnt="1" custScaleX="153208"/>
      <dgm:spPr/>
      <dgm:t>
        <a:bodyPr/>
        <a:lstStyle/>
        <a:p>
          <a:endParaRPr lang="es-ES"/>
        </a:p>
      </dgm:t>
    </dgm:pt>
    <dgm:pt modelId="{7B8D5318-FA8B-490B-9FFC-C4082871AE8E}" type="pres">
      <dgm:prSet presAssocID="{AFB32F5D-32E8-4097-8781-C48ED229E7D3}" presName="parTrans" presStyleLbl="bgSibTrans2D1" presStyleIdx="0" presStyleCnt="2"/>
      <dgm:spPr/>
      <dgm:t>
        <a:bodyPr/>
        <a:lstStyle/>
        <a:p>
          <a:endParaRPr lang="es-ES"/>
        </a:p>
      </dgm:t>
    </dgm:pt>
    <dgm:pt modelId="{1853F59F-1C42-4275-926B-917FF6A6BC97}" type="pres">
      <dgm:prSet presAssocID="{A656E24D-DC0C-47D1-BDE8-A438C48A69EA}" presName="node" presStyleLbl="node1" presStyleIdx="0" presStyleCnt="2" custScaleX="171857" custRadScaleRad="121455" custRadScaleInc="3005">
        <dgm:presLayoutVars>
          <dgm:bulletEnabled val="1"/>
        </dgm:presLayoutVars>
      </dgm:prSet>
      <dgm:spPr/>
      <dgm:t>
        <a:bodyPr/>
        <a:lstStyle/>
        <a:p>
          <a:endParaRPr lang="es-ES"/>
        </a:p>
      </dgm:t>
    </dgm:pt>
    <dgm:pt modelId="{B323042D-6DB4-4E04-9796-3426D9E4A1BC}" type="pres">
      <dgm:prSet presAssocID="{5078A5D3-FAA2-4552-8690-FD9153C34C58}" presName="parTrans" presStyleLbl="bgSibTrans2D1" presStyleIdx="1" presStyleCnt="2"/>
      <dgm:spPr/>
      <dgm:t>
        <a:bodyPr/>
        <a:lstStyle/>
        <a:p>
          <a:endParaRPr lang="es-ES"/>
        </a:p>
      </dgm:t>
    </dgm:pt>
    <dgm:pt modelId="{A49BD2B7-7A0B-4295-B12A-BCC4EBF21DCD}" type="pres">
      <dgm:prSet presAssocID="{82085385-CBD1-45E7-AC41-04D188FCFFB6}" presName="node" presStyleLbl="node1" presStyleIdx="1" presStyleCnt="2" custScaleX="182809" custRadScaleRad="125180" custRadScaleInc="-1553">
        <dgm:presLayoutVars>
          <dgm:bulletEnabled val="1"/>
        </dgm:presLayoutVars>
      </dgm:prSet>
      <dgm:spPr/>
      <dgm:t>
        <a:bodyPr/>
        <a:lstStyle/>
        <a:p>
          <a:endParaRPr lang="es-ES"/>
        </a:p>
      </dgm:t>
    </dgm:pt>
  </dgm:ptLst>
  <dgm:cxnLst>
    <dgm:cxn modelId="{2AFD9D91-A4B4-4C5D-8F83-B258B296DEE2}" type="presOf" srcId="{82085385-CBD1-45E7-AC41-04D188FCFFB6}" destId="{A49BD2B7-7A0B-4295-B12A-BCC4EBF21DCD}" srcOrd="0" destOrd="0" presId="urn:microsoft.com/office/officeart/2005/8/layout/radial4"/>
    <dgm:cxn modelId="{841FE39E-E9AE-4A03-8136-1E5710885B47}" srcId="{FFC1DBF8-AB63-4CC3-A1A2-DDCA6731B64C}" destId="{82085385-CBD1-45E7-AC41-04D188FCFFB6}" srcOrd="1" destOrd="0" parTransId="{5078A5D3-FAA2-4552-8690-FD9153C34C58}" sibTransId="{69F4B985-259D-4D61-9C53-FCDA6706BBB9}"/>
    <dgm:cxn modelId="{0E3510F6-69B2-4AD7-AB37-8FEEF2C0FFA5}" type="presOf" srcId="{E1CD5187-E73B-46A4-B610-C3B91A1C41CC}" destId="{9F039EF9-9782-4E5C-8635-6E1A9027EE49}" srcOrd="0" destOrd="0" presId="urn:microsoft.com/office/officeart/2005/8/layout/radial4"/>
    <dgm:cxn modelId="{4D44AAC2-C5BA-4533-8DE9-5E97C80B4AF8}" type="presOf" srcId="{5078A5D3-FAA2-4552-8690-FD9153C34C58}" destId="{B323042D-6DB4-4E04-9796-3426D9E4A1BC}" srcOrd="0" destOrd="0" presId="urn:microsoft.com/office/officeart/2005/8/layout/radial4"/>
    <dgm:cxn modelId="{F23A9548-DBA1-46AA-9B6F-E5C80B48A6ED}" type="presOf" srcId="{A656E24D-DC0C-47D1-BDE8-A438C48A69EA}" destId="{1853F59F-1C42-4275-926B-917FF6A6BC97}" srcOrd="0" destOrd="0" presId="urn:microsoft.com/office/officeart/2005/8/layout/radial4"/>
    <dgm:cxn modelId="{CD7944A8-20F7-4DB8-81C9-9BE33ED4A6B5}" srcId="{E1CD5187-E73B-46A4-B610-C3B91A1C41CC}" destId="{FFC1DBF8-AB63-4CC3-A1A2-DDCA6731B64C}" srcOrd="0" destOrd="0" parTransId="{F9CA4AB0-FA95-4483-833A-81C18244E9D4}" sibTransId="{12A473AF-DE0B-447F-A160-852585FB0B15}"/>
    <dgm:cxn modelId="{082D3F9C-C606-423F-8CF9-A82F4422E117}" type="presOf" srcId="{FFC1DBF8-AB63-4CC3-A1A2-DDCA6731B64C}" destId="{3304F9D2-7B08-41C6-8E46-C58CD56AA12A}" srcOrd="0" destOrd="0" presId="urn:microsoft.com/office/officeart/2005/8/layout/radial4"/>
    <dgm:cxn modelId="{9DB07F15-A7CB-4563-978D-66476EB6DCD6}" srcId="{FFC1DBF8-AB63-4CC3-A1A2-DDCA6731B64C}" destId="{A656E24D-DC0C-47D1-BDE8-A438C48A69EA}" srcOrd="0" destOrd="0" parTransId="{AFB32F5D-32E8-4097-8781-C48ED229E7D3}" sibTransId="{6D43EAAB-156A-45B3-B7DC-89AA96BE59E2}"/>
    <dgm:cxn modelId="{4F75CD1C-0E3B-4512-8432-843EB9590B6B}" type="presOf" srcId="{AFB32F5D-32E8-4097-8781-C48ED229E7D3}" destId="{7B8D5318-FA8B-490B-9FFC-C4082871AE8E}" srcOrd="0" destOrd="0" presId="urn:microsoft.com/office/officeart/2005/8/layout/radial4"/>
    <dgm:cxn modelId="{A0F285FB-A759-4111-89CF-74743BE3AFE4}" type="presParOf" srcId="{9F039EF9-9782-4E5C-8635-6E1A9027EE49}" destId="{3304F9D2-7B08-41C6-8E46-C58CD56AA12A}" srcOrd="0" destOrd="0" presId="urn:microsoft.com/office/officeart/2005/8/layout/radial4"/>
    <dgm:cxn modelId="{F9F74600-281F-4320-99CE-45B3A6758624}" type="presParOf" srcId="{9F039EF9-9782-4E5C-8635-6E1A9027EE49}" destId="{7B8D5318-FA8B-490B-9FFC-C4082871AE8E}" srcOrd="1" destOrd="0" presId="urn:microsoft.com/office/officeart/2005/8/layout/radial4"/>
    <dgm:cxn modelId="{A934561D-3155-489A-A890-02D8A165DA49}" type="presParOf" srcId="{9F039EF9-9782-4E5C-8635-6E1A9027EE49}" destId="{1853F59F-1C42-4275-926B-917FF6A6BC97}" srcOrd="2" destOrd="0" presId="urn:microsoft.com/office/officeart/2005/8/layout/radial4"/>
    <dgm:cxn modelId="{9531674F-CEFA-4EDB-B33C-A10C56ABF925}" type="presParOf" srcId="{9F039EF9-9782-4E5C-8635-6E1A9027EE49}" destId="{B323042D-6DB4-4E04-9796-3426D9E4A1BC}" srcOrd="3" destOrd="0" presId="urn:microsoft.com/office/officeart/2005/8/layout/radial4"/>
    <dgm:cxn modelId="{A894EABE-197B-42D8-919E-2B5DD25A4E9F}" type="presParOf" srcId="{9F039EF9-9782-4E5C-8635-6E1A9027EE49}" destId="{A49BD2B7-7A0B-4295-B12A-BCC4EBF21DCD}" srcOrd="4"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D63F582-AFDA-4A46-A7D5-263BE758ED20}" type="doc">
      <dgm:prSet loTypeId="urn:microsoft.com/office/officeart/2005/8/layout/vProcess5" loCatId="process" qsTypeId="urn:microsoft.com/office/officeart/2005/8/quickstyle/simple1" qsCatId="simple" csTypeId="urn:microsoft.com/office/officeart/2005/8/colors/colorful4" csCatId="colorful" phldr="1"/>
      <dgm:spPr/>
      <dgm:t>
        <a:bodyPr/>
        <a:lstStyle/>
        <a:p>
          <a:endParaRPr lang="es-ES"/>
        </a:p>
      </dgm:t>
    </dgm:pt>
    <dgm:pt modelId="{20746FF7-F6D4-4767-AB70-BEB70A087A85}">
      <dgm:prSet phldrT="[Texto]"/>
      <dgm:spPr/>
      <dgm:t>
        <a:bodyPr/>
        <a:lstStyle/>
        <a:p>
          <a:pPr algn="just"/>
          <a:r>
            <a:rPr lang="es-CO" b="1" dirty="0" smtClean="0"/>
            <a:t>Para el Instituto Nacional de Tecnología Agropecuaria de Argentina (INTA) consistió en entrevistar a sus extensionistas con el propósito de extraer aprendizajes para fortalecer el impacto de las acciones (</a:t>
          </a:r>
          <a:r>
            <a:rPr lang="es-ES" b="1" dirty="0" smtClean="0"/>
            <a:t>Landini, F. 2016)</a:t>
          </a:r>
          <a:endParaRPr lang="es-ES" dirty="0"/>
        </a:p>
      </dgm:t>
    </dgm:pt>
    <dgm:pt modelId="{5A29073A-9104-4F7E-884B-ABA6F51477FE}" type="parTrans" cxnId="{0CEAB2FA-A82D-4B3D-B85C-3B53FB243033}">
      <dgm:prSet/>
      <dgm:spPr/>
      <dgm:t>
        <a:bodyPr/>
        <a:lstStyle/>
        <a:p>
          <a:endParaRPr lang="es-ES"/>
        </a:p>
      </dgm:t>
    </dgm:pt>
    <dgm:pt modelId="{F6134FD1-F6DF-4986-BFB4-262E96C081A3}" type="sibTrans" cxnId="{0CEAB2FA-A82D-4B3D-B85C-3B53FB243033}">
      <dgm:prSet/>
      <dgm:spPr>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spPr>
      <dgm:t>
        <a:bodyPr/>
        <a:lstStyle/>
        <a:p>
          <a:endParaRPr lang="es-ES">
            <a:solidFill>
              <a:srgbClr val="C00000"/>
            </a:solidFill>
          </a:endParaRPr>
        </a:p>
      </dgm:t>
    </dgm:pt>
    <dgm:pt modelId="{1646F42C-C9ED-4CB4-BDBF-A984A3255BA2}">
      <dgm:prSet phldrT="[Texto]"/>
      <dgm:spPr/>
      <dgm:t>
        <a:bodyPr/>
        <a:lstStyle/>
        <a:p>
          <a:pPr algn="just"/>
          <a:r>
            <a:rPr lang="es-CO" b="1" dirty="0" smtClean="0"/>
            <a:t>Se tiene una serie de entrevistas realizadas a horticultores en Argentina en la que se buscó indagar sobre la incorporación de innovaciones tecnológicas  dando como resultado como los factores contextuales pueden ejercer grandes presiones para que los agricultores opten por incorporar innovaciones tecnológicas (</a:t>
          </a:r>
          <a:r>
            <a:rPr lang="es-ES" b="1" dirty="0" smtClean="0"/>
            <a:t>Blandi, M. L. 2018)</a:t>
          </a:r>
          <a:endParaRPr lang="es-ES" dirty="0"/>
        </a:p>
      </dgm:t>
    </dgm:pt>
    <dgm:pt modelId="{8203DB8A-16B8-4097-8449-4A627E6C07BF}" type="parTrans" cxnId="{B03F0662-757A-4B02-A3BE-7168B2ED048B}">
      <dgm:prSet/>
      <dgm:spPr/>
      <dgm:t>
        <a:bodyPr/>
        <a:lstStyle/>
        <a:p>
          <a:endParaRPr lang="es-ES"/>
        </a:p>
      </dgm:t>
    </dgm:pt>
    <dgm:pt modelId="{4B24C8CF-EB55-4D77-A025-06E060185316}" type="sibTrans" cxnId="{B03F0662-757A-4B02-A3BE-7168B2ED048B}">
      <dgm:prSet/>
      <dgm:spPr/>
      <dgm:t>
        <a:bodyPr/>
        <a:lstStyle/>
        <a:p>
          <a:endParaRPr lang="es-ES"/>
        </a:p>
      </dgm:t>
    </dgm:pt>
    <dgm:pt modelId="{FB6030F7-6815-4092-BCDE-D6E73F47AFCC}" type="pres">
      <dgm:prSet presAssocID="{4D63F582-AFDA-4A46-A7D5-263BE758ED20}" presName="outerComposite" presStyleCnt="0">
        <dgm:presLayoutVars>
          <dgm:chMax val="5"/>
          <dgm:dir/>
          <dgm:resizeHandles val="exact"/>
        </dgm:presLayoutVars>
      </dgm:prSet>
      <dgm:spPr/>
      <dgm:t>
        <a:bodyPr/>
        <a:lstStyle/>
        <a:p>
          <a:endParaRPr lang="es-ES"/>
        </a:p>
      </dgm:t>
    </dgm:pt>
    <dgm:pt modelId="{A526DF2A-9FC3-42C2-8FC9-7C0E30CBC749}" type="pres">
      <dgm:prSet presAssocID="{4D63F582-AFDA-4A46-A7D5-263BE758ED20}" presName="dummyMaxCanvas" presStyleCnt="0">
        <dgm:presLayoutVars/>
      </dgm:prSet>
      <dgm:spPr/>
    </dgm:pt>
    <dgm:pt modelId="{DF5CE93E-6AE4-43E6-89D7-BF672F32CCE4}" type="pres">
      <dgm:prSet presAssocID="{4D63F582-AFDA-4A46-A7D5-263BE758ED20}" presName="TwoNodes_1" presStyleLbl="node1" presStyleIdx="0" presStyleCnt="2" custScaleX="69076" custLinFactNeighborX="-24391" custLinFactNeighborY="13908">
        <dgm:presLayoutVars>
          <dgm:bulletEnabled val="1"/>
        </dgm:presLayoutVars>
      </dgm:prSet>
      <dgm:spPr/>
      <dgm:t>
        <a:bodyPr/>
        <a:lstStyle/>
        <a:p>
          <a:endParaRPr lang="es-ES"/>
        </a:p>
      </dgm:t>
    </dgm:pt>
    <dgm:pt modelId="{988BB35C-5335-4ED4-A6E1-2EEE763478AC}" type="pres">
      <dgm:prSet presAssocID="{4D63F582-AFDA-4A46-A7D5-263BE758ED20}" presName="TwoNodes_2" presStyleLbl="node1" presStyleIdx="1" presStyleCnt="2" custScaleX="68571" custLinFactNeighborX="567" custLinFactNeighborY="-4368">
        <dgm:presLayoutVars>
          <dgm:bulletEnabled val="1"/>
        </dgm:presLayoutVars>
      </dgm:prSet>
      <dgm:spPr/>
      <dgm:t>
        <a:bodyPr/>
        <a:lstStyle/>
        <a:p>
          <a:endParaRPr lang="es-ES"/>
        </a:p>
      </dgm:t>
    </dgm:pt>
    <dgm:pt modelId="{151638A0-904D-48F1-B78B-5F9E91C2BE31}" type="pres">
      <dgm:prSet presAssocID="{4D63F582-AFDA-4A46-A7D5-263BE758ED20}" presName="TwoConn_1-2" presStyleLbl="fgAccFollowNode1" presStyleIdx="0" presStyleCnt="1" custLinFactNeighborX="-15659" custLinFactNeighborY="-60211">
        <dgm:presLayoutVars>
          <dgm:bulletEnabled val="1"/>
        </dgm:presLayoutVars>
      </dgm:prSet>
      <dgm:spPr/>
      <dgm:t>
        <a:bodyPr/>
        <a:lstStyle/>
        <a:p>
          <a:endParaRPr lang="es-ES"/>
        </a:p>
      </dgm:t>
    </dgm:pt>
    <dgm:pt modelId="{A165A622-D439-457A-825C-E995C30D5F46}" type="pres">
      <dgm:prSet presAssocID="{4D63F582-AFDA-4A46-A7D5-263BE758ED20}" presName="TwoNodes_1_text" presStyleLbl="node1" presStyleIdx="1" presStyleCnt="2">
        <dgm:presLayoutVars>
          <dgm:bulletEnabled val="1"/>
        </dgm:presLayoutVars>
      </dgm:prSet>
      <dgm:spPr/>
      <dgm:t>
        <a:bodyPr/>
        <a:lstStyle/>
        <a:p>
          <a:endParaRPr lang="es-ES"/>
        </a:p>
      </dgm:t>
    </dgm:pt>
    <dgm:pt modelId="{19F1E93D-E5FB-477A-BA13-5768922CF562}" type="pres">
      <dgm:prSet presAssocID="{4D63F582-AFDA-4A46-A7D5-263BE758ED20}" presName="TwoNodes_2_text" presStyleLbl="node1" presStyleIdx="1" presStyleCnt="2">
        <dgm:presLayoutVars>
          <dgm:bulletEnabled val="1"/>
        </dgm:presLayoutVars>
      </dgm:prSet>
      <dgm:spPr/>
      <dgm:t>
        <a:bodyPr/>
        <a:lstStyle/>
        <a:p>
          <a:endParaRPr lang="es-ES"/>
        </a:p>
      </dgm:t>
    </dgm:pt>
  </dgm:ptLst>
  <dgm:cxnLst>
    <dgm:cxn modelId="{B03F0662-757A-4B02-A3BE-7168B2ED048B}" srcId="{4D63F582-AFDA-4A46-A7D5-263BE758ED20}" destId="{1646F42C-C9ED-4CB4-BDBF-A984A3255BA2}" srcOrd="1" destOrd="0" parTransId="{8203DB8A-16B8-4097-8449-4A627E6C07BF}" sibTransId="{4B24C8CF-EB55-4D77-A025-06E060185316}"/>
    <dgm:cxn modelId="{EF586BFF-AD11-4EDF-B14B-A38966826A45}" type="presOf" srcId="{F6134FD1-F6DF-4986-BFB4-262E96C081A3}" destId="{151638A0-904D-48F1-B78B-5F9E91C2BE31}" srcOrd="0" destOrd="0" presId="urn:microsoft.com/office/officeart/2005/8/layout/vProcess5"/>
    <dgm:cxn modelId="{24361800-A587-4D99-B78E-7969760CF2BA}" type="presOf" srcId="{1646F42C-C9ED-4CB4-BDBF-A984A3255BA2}" destId="{988BB35C-5335-4ED4-A6E1-2EEE763478AC}" srcOrd="0" destOrd="0" presId="urn:microsoft.com/office/officeart/2005/8/layout/vProcess5"/>
    <dgm:cxn modelId="{F760B5B9-581D-4254-9839-BF02B275E670}" type="presOf" srcId="{4D63F582-AFDA-4A46-A7D5-263BE758ED20}" destId="{FB6030F7-6815-4092-BCDE-D6E73F47AFCC}" srcOrd="0" destOrd="0" presId="urn:microsoft.com/office/officeart/2005/8/layout/vProcess5"/>
    <dgm:cxn modelId="{4D4A644E-EDE3-4459-8B7C-B21483364A5C}" type="presOf" srcId="{20746FF7-F6D4-4767-AB70-BEB70A087A85}" destId="{A165A622-D439-457A-825C-E995C30D5F46}" srcOrd="1" destOrd="0" presId="urn:microsoft.com/office/officeart/2005/8/layout/vProcess5"/>
    <dgm:cxn modelId="{B2D3D2CA-1AA6-40A4-BBBA-678A1FAE22E4}" type="presOf" srcId="{1646F42C-C9ED-4CB4-BDBF-A984A3255BA2}" destId="{19F1E93D-E5FB-477A-BA13-5768922CF562}" srcOrd="1" destOrd="0" presId="urn:microsoft.com/office/officeart/2005/8/layout/vProcess5"/>
    <dgm:cxn modelId="{8D1D6A13-08BE-4DDC-BCC7-046E99E12A94}" type="presOf" srcId="{20746FF7-F6D4-4767-AB70-BEB70A087A85}" destId="{DF5CE93E-6AE4-43E6-89D7-BF672F32CCE4}" srcOrd="0" destOrd="0" presId="urn:microsoft.com/office/officeart/2005/8/layout/vProcess5"/>
    <dgm:cxn modelId="{0CEAB2FA-A82D-4B3D-B85C-3B53FB243033}" srcId="{4D63F582-AFDA-4A46-A7D5-263BE758ED20}" destId="{20746FF7-F6D4-4767-AB70-BEB70A087A85}" srcOrd="0" destOrd="0" parTransId="{5A29073A-9104-4F7E-884B-ABA6F51477FE}" sibTransId="{F6134FD1-F6DF-4986-BFB4-262E96C081A3}"/>
    <dgm:cxn modelId="{C1D3695B-B523-40AC-AC01-30BB2C05EA6F}" type="presParOf" srcId="{FB6030F7-6815-4092-BCDE-D6E73F47AFCC}" destId="{A526DF2A-9FC3-42C2-8FC9-7C0E30CBC749}" srcOrd="0" destOrd="0" presId="urn:microsoft.com/office/officeart/2005/8/layout/vProcess5"/>
    <dgm:cxn modelId="{AAF8AD05-7FB2-499D-A332-D68F2819CA37}" type="presParOf" srcId="{FB6030F7-6815-4092-BCDE-D6E73F47AFCC}" destId="{DF5CE93E-6AE4-43E6-89D7-BF672F32CCE4}" srcOrd="1" destOrd="0" presId="urn:microsoft.com/office/officeart/2005/8/layout/vProcess5"/>
    <dgm:cxn modelId="{75EA7025-B0B9-4402-B4E8-D69AF2014381}" type="presParOf" srcId="{FB6030F7-6815-4092-BCDE-D6E73F47AFCC}" destId="{988BB35C-5335-4ED4-A6E1-2EEE763478AC}" srcOrd="2" destOrd="0" presId="urn:microsoft.com/office/officeart/2005/8/layout/vProcess5"/>
    <dgm:cxn modelId="{F4D1E7C5-2F87-4F67-9476-6AB089D83C4E}" type="presParOf" srcId="{FB6030F7-6815-4092-BCDE-D6E73F47AFCC}" destId="{151638A0-904D-48F1-B78B-5F9E91C2BE31}" srcOrd="3" destOrd="0" presId="urn:microsoft.com/office/officeart/2005/8/layout/vProcess5"/>
    <dgm:cxn modelId="{69C437A3-B30D-4AA0-80C1-8F2653418212}" type="presParOf" srcId="{FB6030F7-6815-4092-BCDE-D6E73F47AFCC}" destId="{A165A622-D439-457A-825C-E995C30D5F46}" srcOrd="4" destOrd="0" presId="urn:microsoft.com/office/officeart/2005/8/layout/vProcess5"/>
    <dgm:cxn modelId="{73D1CA68-C933-447E-9E07-256B63CE9040}" type="presParOf" srcId="{FB6030F7-6815-4092-BCDE-D6E73F47AFCC}" destId="{19F1E93D-E5FB-477A-BA13-5768922CF562}" srcOrd="5"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8DD91A4-E952-4F57-9B6C-21BA4B6F7976}" type="doc">
      <dgm:prSet loTypeId="urn:microsoft.com/office/officeart/2005/8/layout/hProcess7" loCatId="list" qsTypeId="urn:microsoft.com/office/officeart/2005/8/quickstyle/simple1" qsCatId="simple" csTypeId="urn:microsoft.com/office/officeart/2005/8/colors/accent1_2" csCatId="accent1" phldr="1"/>
      <dgm:spPr/>
      <dgm:t>
        <a:bodyPr/>
        <a:lstStyle/>
        <a:p>
          <a:endParaRPr lang="es-ES"/>
        </a:p>
      </dgm:t>
    </dgm:pt>
    <dgm:pt modelId="{9425C211-C708-4C93-B969-57C789B518A1}">
      <dgm:prSet phldrT="[Texto]"/>
      <dgm:spPr/>
      <dgm:t>
        <a:bodyPr/>
        <a:lstStyle/>
        <a:p>
          <a:endParaRPr lang="es-ES" dirty="0"/>
        </a:p>
      </dgm:t>
    </dgm:pt>
    <dgm:pt modelId="{7C4E6929-B321-4CEE-80B4-FE268BA1F1A6}" type="parTrans" cxnId="{987F1872-57D4-4D35-B570-CC32EC9E07A9}">
      <dgm:prSet/>
      <dgm:spPr/>
      <dgm:t>
        <a:bodyPr/>
        <a:lstStyle/>
        <a:p>
          <a:endParaRPr lang="es-ES"/>
        </a:p>
      </dgm:t>
    </dgm:pt>
    <dgm:pt modelId="{6CF8C5B1-A704-48CD-A011-95F023A6D2CD}" type="sibTrans" cxnId="{987F1872-57D4-4D35-B570-CC32EC9E07A9}">
      <dgm:prSet/>
      <dgm:spPr/>
      <dgm:t>
        <a:bodyPr/>
        <a:lstStyle/>
        <a:p>
          <a:endParaRPr lang="es-ES"/>
        </a:p>
      </dgm:t>
    </dgm:pt>
    <dgm:pt modelId="{9E3BC813-342F-48AB-91F2-43C0AD4262AF}">
      <dgm:prSet phldrT="[Texto]"/>
      <dgm:spPr/>
      <dgm:t>
        <a:bodyPr/>
        <a:lstStyle/>
        <a:p>
          <a:r>
            <a:rPr lang="es-CO" b="1" dirty="0" smtClean="0"/>
            <a:t>En la provincia de Manzanas, Cuba se consideraron actores claves a los campesinos en diversos talleres y en acciones de trabajo conjunto en los cuales se consideraron temas de percepción social, las experiencias de vida y de trabajo y las visiones de los participantes, esto con la finalidad de sensibilizar y promover su activa participación en las trasformaciones dando como resultado el establecimiento de un ambiente muy favorable, que facilito una aproximación al conocimiento sobre las percepciones de los actores participantes y el intercambio de criterios de información.</a:t>
          </a:r>
          <a:r>
            <a:rPr lang="es-ES" b="1" dirty="0" smtClean="0"/>
            <a:t> (Suset-Pérez, A. 2017)</a:t>
          </a:r>
          <a:endParaRPr lang="es-ES" b="1" dirty="0"/>
        </a:p>
      </dgm:t>
    </dgm:pt>
    <dgm:pt modelId="{1E8ED7BC-DF28-492C-A85B-357B2DF57A50}" type="parTrans" cxnId="{A7C6DDC5-46A6-4321-80BA-BA22C33BF226}">
      <dgm:prSet/>
      <dgm:spPr/>
      <dgm:t>
        <a:bodyPr/>
        <a:lstStyle/>
        <a:p>
          <a:endParaRPr lang="es-ES"/>
        </a:p>
      </dgm:t>
    </dgm:pt>
    <dgm:pt modelId="{417B0EE9-95D1-4EF7-A4D3-0DDF8BC765D4}" type="sibTrans" cxnId="{A7C6DDC5-46A6-4321-80BA-BA22C33BF226}">
      <dgm:prSet/>
      <dgm:spPr/>
      <dgm:t>
        <a:bodyPr/>
        <a:lstStyle/>
        <a:p>
          <a:endParaRPr lang="es-ES"/>
        </a:p>
      </dgm:t>
    </dgm:pt>
    <dgm:pt modelId="{832B4D1F-929E-4A55-AA5B-3E1286A254E4}">
      <dgm:prSet phldrT="[Texto]"/>
      <dgm:spPr/>
      <dgm:t>
        <a:bodyPr/>
        <a:lstStyle/>
        <a:p>
          <a:endParaRPr lang="es-ES" dirty="0"/>
        </a:p>
      </dgm:t>
    </dgm:pt>
    <dgm:pt modelId="{56032BA4-E82A-405F-9D9D-C0B7E4D5E922}" type="sibTrans" cxnId="{F802EA8F-888D-438C-BD1B-2DE1E7B83320}">
      <dgm:prSet/>
      <dgm:spPr/>
      <dgm:t>
        <a:bodyPr/>
        <a:lstStyle/>
        <a:p>
          <a:endParaRPr lang="es-ES"/>
        </a:p>
      </dgm:t>
    </dgm:pt>
    <dgm:pt modelId="{651D15E4-E35D-4A79-9CE8-5F8A3F287F21}" type="parTrans" cxnId="{F802EA8F-888D-438C-BD1B-2DE1E7B83320}">
      <dgm:prSet/>
      <dgm:spPr/>
      <dgm:t>
        <a:bodyPr/>
        <a:lstStyle/>
        <a:p>
          <a:endParaRPr lang="es-ES"/>
        </a:p>
      </dgm:t>
    </dgm:pt>
    <dgm:pt modelId="{E6703ADC-3A99-46A5-89D2-2C0057B94B71}">
      <dgm:prSet phldrT="[Texto]"/>
      <dgm:spPr>
        <a:blipFill rotWithShape="0">
          <a:blip xmlns:r="http://schemas.openxmlformats.org/officeDocument/2006/relationships" r:embed="rId1"/>
          <a:stretch>
            <a:fillRect/>
          </a:stretch>
        </a:blipFill>
      </dgm:spPr>
      <dgm:t>
        <a:bodyPr/>
        <a:lstStyle/>
        <a:p>
          <a:endParaRPr lang="es-ES" dirty="0"/>
        </a:p>
      </dgm:t>
    </dgm:pt>
    <dgm:pt modelId="{A0384B67-2E17-4BD1-B9A3-975671FE76C6}" type="sibTrans" cxnId="{963391A1-1FD2-4041-AB2A-4B696CF175FF}">
      <dgm:prSet/>
      <dgm:spPr/>
      <dgm:t>
        <a:bodyPr/>
        <a:lstStyle/>
        <a:p>
          <a:endParaRPr lang="es-ES"/>
        </a:p>
      </dgm:t>
    </dgm:pt>
    <dgm:pt modelId="{B46E1CA5-8C5C-42C5-84C2-1448DC1BDC00}" type="parTrans" cxnId="{963391A1-1FD2-4041-AB2A-4B696CF175FF}">
      <dgm:prSet/>
      <dgm:spPr/>
      <dgm:t>
        <a:bodyPr/>
        <a:lstStyle/>
        <a:p>
          <a:endParaRPr lang="es-ES"/>
        </a:p>
      </dgm:t>
    </dgm:pt>
    <dgm:pt modelId="{BE78D376-C67B-4E90-ACCD-2662C12D2424}" type="pres">
      <dgm:prSet presAssocID="{F8DD91A4-E952-4F57-9B6C-21BA4B6F7976}" presName="Name0" presStyleCnt="0">
        <dgm:presLayoutVars>
          <dgm:dir/>
          <dgm:animLvl val="lvl"/>
          <dgm:resizeHandles val="exact"/>
        </dgm:presLayoutVars>
      </dgm:prSet>
      <dgm:spPr/>
      <dgm:t>
        <a:bodyPr/>
        <a:lstStyle/>
        <a:p>
          <a:endParaRPr lang="es-ES"/>
        </a:p>
      </dgm:t>
    </dgm:pt>
    <dgm:pt modelId="{E1246792-29FE-423E-A3CB-6B6D2B0CCF29}" type="pres">
      <dgm:prSet presAssocID="{9425C211-C708-4C93-B969-57C789B518A1}" presName="compositeNode" presStyleCnt="0">
        <dgm:presLayoutVars>
          <dgm:bulletEnabled val="1"/>
        </dgm:presLayoutVars>
      </dgm:prSet>
      <dgm:spPr/>
    </dgm:pt>
    <dgm:pt modelId="{FA456416-E0B5-4899-B4E4-351AAEA95B37}" type="pres">
      <dgm:prSet presAssocID="{9425C211-C708-4C93-B969-57C789B518A1}" presName="bgRect" presStyleLbl="node1" presStyleIdx="0" presStyleCnt="2" custLinFactNeighborX="-1475" custLinFactNeighborY="-3106"/>
      <dgm:spPr/>
      <dgm:t>
        <a:bodyPr/>
        <a:lstStyle/>
        <a:p>
          <a:endParaRPr lang="es-ES"/>
        </a:p>
      </dgm:t>
    </dgm:pt>
    <dgm:pt modelId="{4F9CD79F-9897-4C60-933A-3B5C9B6CB092}" type="pres">
      <dgm:prSet presAssocID="{9425C211-C708-4C93-B969-57C789B518A1}" presName="parentNode" presStyleLbl="node1" presStyleIdx="0" presStyleCnt="2">
        <dgm:presLayoutVars>
          <dgm:chMax val="0"/>
          <dgm:bulletEnabled val="1"/>
        </dgm:presLayoutVars>
      </dgm:prSet>
      <dgm:spPr/>
      <dgm:t>
        <a:bodyPr/>
        <a:lstStyle/>
        <a:p>
          <a:endParaRPr lang="es-ES"/>
        </a:p>
      </dgm:t>
    </dgm:pt>
    <dgm:pt modelId="{AC89BFE7-8A9C-4AC1-B91E-7D4ACC80B6CA}" type="pres">
      <dgm:prSet presAssocID="{9425C211-C708-4C93-B969-57C789B518A1}" presName="childNode" presStyleLbl="node1" presStyleIdx="0" presStyleCnt="2">
        <dgm:presLayoutVars>
          <dgm:bulletEnabled val="1"/>
        </dgm:presLayoutVars>
      </dgm:prSet>
      <dgm:spPr/>
      <dgm:t>
        <a:bodyPr/>
        <a:lstStyle/>
        <a:p>
          <a:endParaRPr lang="es-ES"/>
        </a:p>
      </dgm:t>
    </dgm:pt>
    <dgm:pt modelId="{7022937F-31F3-47EB-990A-E6334F5507A1}" type="pres">
      <dgm:prSet presAssocID="{6CF8C5B1-A704-48CD-A011-95F023A6D2CD}" presName="hSp" presStyleCnt="0"/>
      <dgm:spPr/>
    </dgm:pt>
    <dgm:pt modelId="{CEB2DAE3-64F2-4076-B6B3-FA1BD114C956}" type="pres">
      <dgm:prSet presAssocID="{6CF8C5B1-A704-48CD-A011-95F023A6D2CD}" presName="vProcSp" presStyleCnt="0"/>
      <dgm:spPr/>
    </dgm:pt>
    <dgm:pt modelId="{B9148D5A-ABED-45FE-BB6D-9D43FDD39A6E}" type="pres">
      <dgm:prSet presAssocID="{6CF8C5B1-A704-48CD-A011-95F023A6D2CD}" presName="vSp1" presStyleCnt="0"/>
      <dgm:spPr/>
    </dgm:pt>
    <dgm:pt modelId="{FB7EBF02-0421-4D93-8B1C-6E605E233AC0}" type="pres">
      <dgm:prSet presAssocID="{6CF8C5B1-A704-48CD-A011-95F023A6D2CD}" presName="simulatedConn" presStyleLbl="solidFgAcc1" presStyleIdx="0" presStyleCnt="1"/>
      <dgm:spPr>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spPr>
    </dgm:pt>
    <dgm:pt modelId="{73451C52-1E4D-4697-81A3-2E10BA512515}" type="pres">
      <dgm:prSet presAssocID="{6CF8C5B1-A704-48CD-A011-95F023A6D2CD}" presName="vSp2" presStyleCnt="0"/>
      <dgm:spPr/>
    </dgm:pt>
    <dgm:pt modelId="{930B9A4D-A956-4B31-A362-B2797B1660DA}" type="pres">
      <dgm:prSet presAssocID="{6CF8C5B1-A704-48CD-A011-95F023A6D2CD}" presName="sibTrans" presStyleCnt="0"/>
      <dgm:spPr/>
    </dgm:pt>
    <dgm:pt modelId="{4B800CFD-D3DB-478E-B19A-5DC09DD0AA46}" type="pres">
      <dgm:prSet presAssocID="{E6703ADC-3A99-46A5-89D2-2C0057B94B71}" presName="compositeNode" presStyleCnt="0">
        <dgm:presLayoutVars>
          <dgm:bulletEnabled val="1"/>
        </dgm:presLayoutVars>
      </dgm:prSet>
      <dgm:spPr/>
    </dgm:pt>
    <dgm:pt modelId="{8A8711AC-B04B-4836-B98F-BEEF82267225}" type="pres">
      <dgm:prSet presAssocID="{E6703ADC-3A99-46A5-89D2-2C0057B94B71}" presName="bgRect" presStyleLbl="node1" presStyleIdx="1" presStyleCnt="2" custLinFactNeighborX="366" custLinFactNeighborY="-3106"/>
      <dgm:spPr/>
      <dgm:t>
        <a:bodyPr/>
        <a:lstStyle/>
        <a:p>
          <a:endParaRPr lang="es-ES"/>
        </a:p>
      </dgm:t>
    </dgm:pt>
    <dgm:pt modelId="{299FB992-4647-499A-9FFC-62151AE975E9}" type="pres">
      <dgm:prSet presAssocID="{E6703ADC-3A99-46A5-89D2-2C0057B94B71}" presName="parentNode" presStyleLbl="node1" presStyleIdx="1" presStyleCnt="2">
        <dgm:presLayoutVars>
          <dgm:chMax val="0"/>
          <dgm:bulletEnabled val="1"/>
        </dgm:presLayoutVars>
      </dgm:prSet>
      <dgm:spPr/>
      <dgm:t>
        <a:bodyPr/>
        <a:lstStyle/>
        <a:p>
          <a:endParaRPr lang="es-ES"/>
        </a:p>
      </dgm:t>
    </dgm:pt>
    <dgm:pt modelId="{832A6731-82DF-48FA-AB50-2B6357E04DCB}" type="pres">
      <dgm:prSet presAssocID="{E6703ADC-3A99-46A5-89D2-2C0057B94B71}" presName="childNode" presStyleLbl="node1" presStyleIdx="1" presStyleCnt="2">
        <dgm:presLayoutVars>
          <dgm:bulletEnabled val="1"/>
        </dgm:presLayoutVars>
      </dgm:prSet>
      <dgm:spPr/>
      <dgm:t>
        <a:bodyPr/>
        <a:lstStyle/>
        <a:p>
          <a:endParaRPr lang="es-ES"/>
        </a:p>
      </dgm:t>
    </dgm:pt>
  </dgm:ptLst>
  <dgm:cxnLst>
    <dgm:cxn modelId="{987F1872-57D4-4D35-B570-CC32EC9E07A9}" srcId="{F8DD91A4-E952-4F57-9B6C-21BA4B6F7976}" destId="{9425C211-C708-4C93-B969-57C789B518A1}" srcOrd="0" destOrd="0" parTransId="{7C4E6929-B321-4CEE-80B4-FE268BA1F1A6}" sibTransId="{6CF8C5B1-A704-48CD-A011-95F023A6D2CD}"/>
    <dgm:cxn modelId="{6DF4FB3B-33E0-4BEB-8AD4-871F35669DBD}" type="presOf" srcId="{9425C211-C708-4C93-B969-57C789B518A1}" destId="{4F9CD79F-9897-4C60-933A-3B5C9B6CB092}" srcOrd="1" destOrd="0" presId="urn:microsoft.com/office/officeart/2005/8/layout/hProcess7"/>
    <dgm:cxn modelId="{98842C0D-60AB-47AF-A536-4F572E9E8991}" type="presOf" srcId="{E6703ADC-3A99-46A5-89D2-2C0057B94B71}" destId="{299FB992-4647-499A-9FFC-62151AE975E9}" srcOrd="1" destOrd="0" presId="urn:microsoft.com/office/officeart/2005/8/layout/hProcess7"/>
    <dgm:cxn modelId="{2D7DE094-8797-4190-A5B9-89E97C81FB46}" type="presOf" srcId="{9425C211-C708-4C93-B969-57C789B518A1}" destId="{FA456416-E0B5-4899-B4E4-351AAEA95B37}" srcOrd="0" destOrd="0" presId="urn:microsoft.com/office/officeart/2005/8/layout/hProcess7"/>
    <dgm:cxn modelId="{F802EA8F-888D-438C-BD1B-2DE1E7B83320}" srcId="{E6703ADC-3A99-46A5-89D2-2C0057B94B71}" destId="{832B4D1F-929E-4A55-AA5B-3E1286A254E4}" srcOrd="0" destOrd="0" parTransId="{651D15E4-E35D-4A79-9CE8-5F8A3F287F21}" sibTransId="{56032BA4-E82A-405F-9D9D-C0B7E4D5E922}"/>
    <dgm:cxn modelId="{D8231311-72DF-4F36-8FBA-B281A35A1169}" type="presOf" srcId="{E6703ADC-3A99-46A5-89D2-2C0057B94B71}" destId="{8A8711AC-B04B-4836-B98F-BEEF82267225}" srcOrd="0" destOrd="0" presId="urn:microsoft.com/office/officeart/2005/8/layout/hProcess7"/>
    <dgm:cxn modelId="{A7C6DDC5-46A6-4321-80BA-BA22C33BF226}" srcId="{9425C211-C708-4C93-B969-57C789B518A1}" destId="{9E3BC813-342F-48AB-91F2-43C0AD4262AF}" srcOrd="0" destOrd="0" parTransId="{1E8ED7BC-DF28-492C-A85B-357B2DF57A50}" sibTransId="{417B0EE9-95D1-4EF7-A4D3-0DDF8BC765D4}"/>
    <dgm:cxn modelId="{09DE620E-D759-4C17-88FB-3EBDA78DC47C}" type="presOf" srcId="{9E3BC813-342F-48AB-91F2-43C0AD4262AF}" destId="{AC89BFE7-8A9C-4AC1-B91E-7D4ACC80B6CA}" srcOrd="0" destOrd="0" presId="urn:microsoft.com/office/officeart/2005/8/layout/hProcess7"/>
    <dgm:cxn modelId="{75CB419D-67D4-4FED-9636-86B0F8C76CCA}" type="presOf" srcId="{832B4D1F-929E-4A55-AA5B-3E1286A254E4}" destId="{832A6731-82DF-48FA-AB50-2B6357E04DCB}" srcOrd="0" destOrd="0" presId="urn:microsoft.com/office/officeart/2005/8/layout/hProcess7"/>
    <dgm:cxn modelId="{963391A1-1FD2-4041-AB2A-4B696CF175FF}" srcId="{F8DD91A4-E952-4F57-9B6C-21BA4B6F7976}" destId="{E6703ADC-3A99-46A5-89D2-2C0057B94B71}" srcOrd="1" destOrd="0" parTransId="{B46E1CA5-8C5C-42C5-84C2-1448DC1BDC00}" sibTransId="{A0384B67-2E17-4BD1-B9A3-975671FE76C6}"/>
    <dgm:cxn modelId="{50D20137-CE18-4982-93C1-DD6CC01636C9}" type="presOf" srcId="{F8DD91A4-E952-4F57-9B6C-21BA4B6F7976}" destId="{BE78D376-C67B-4E90-ACCD-2662C12D2424}" srcOrd="0" destOrd="0" presId="urn:microsoft.com/office/officeart/2005/8/layout/hProcess7"/>
    <dgm:cxn modelId="{31A927AE-F46E-4967-8FED-EFEBA32A3A0C}" type="presParOf" srcId="{BE78D376-C67B-4E90-ACCD-2662C12D2424}" destId="{E1246792-29FE-423E-A3CB-6B6D2B0CCF29}" srcOrd="0" destOrd="0" presId="urn:microsoft.com/office/officeart/2005/8/layout/hProcess7"/>
    <dgm:cxn modelId="{8932C567-7B97-467D-84B1-D99F09B1D292}" type="presParOf" srcId="{E1246792-29FE-423E-A3CB-6B6D2B0CCF29}" destId="{FA456416-E0B5-4899-B4E4-351AAEA95B37}" srcOrd="0" destOrd="0" presId="urn:microsoft.com/office/officeart/2005/8/layout/hProcess7"/>
    <dgm:cxn modelId="{DD6F683F-D8CC-4029-BE79-1D66A9D9AB81}" type="presParOf" srcId="{E1246792-29FE-423E-A3CB-6B6D2B0CCF29}" destId="{4F9CD79F-9897-4C60-933A-3B5C9B6CB092}" srcOrd="1" destOrd="0" presId="urn:microsoft.com/office/officeart/2005/8/layout/hProcess7"/>
    <dgm:cxn modelId="{B9F06433-6413-4F6D-A67B-D929ECB13FB2}" type="presParOf" srcId="{E1246792-29FE-423E-A3CB-6B6D2B0CCF29}" destId="{AC89BFE7-8A9C-4AC1-B91E-7D4ACC80B6CA}" srcOrd="2" destOrd="0" presId="urn:microsoft.com/office/officeart/2005/8/layout/hProcess7"/>
    <dgm:cxn modelId="{D5B9805A-946A-420B-9966-4E111E84FFEE}" type="presParOf" srcId="{BE78D376-C67B-4E90-ACCD-2662C12D2424}" destId="{7022937F-31F3-47EB-990A-E6334F5507A1}" srcOrd="1" destOrd="0" presId="urn:microsoft.com/office/officeart/2005/8/layout/hProcess7"/>
    <dgm:cxn modelId="{1C89FEE8-9249-491B-B0F3-32FCC7D8E333}" type="presParOf" srcId="{BE78D376-C67B-4E90-ACCD-2662C12D2424}" destId="{CEB2DAE3-64F2-4076-B6B3-FA1BD114C956}" srcOrd="2" destOrd="0" presId="urn:microsoft.com/office/officeart/2005/8/layout/hProcess7"/>
    <dgm:cxn modelId="{63AB4F42-C21D-4F58-9BAF-8630F3B20770}" type="presParOf" srcId="{CEB2DAE3-64F2-4076-B6B3-FA1BD114C956}" destId="{B9148D5A-ABED-45FE-BB6D-9D43FDD39A6E}" srcOrd="0" destOrd="0" presId="urn:microsoft.com/office/officeart/2005/8/layout/hProcess7"/>
    <dgm:cxn modelId="{9B83A1DF-5F9B-4998-BBBB-9D13248B9FC1}" type="presParOf" srcId="{CEB2DAE3-64F2-4076-B6B3-FA1BD114C956}" destId="{FB7EBF02-0421-4D93-8B1C-6E605E233AC0}" srcOrd="1" destOrd="0" presId="urn:microsoft.com/office/officeart/2005/8/layout/hProcess7"/>
    <dgm:cxn modelId="{F7FD3653-D572-49FA-BC09-58001461785A}" type="presParOf" srcId="{CEB2DAE3-64F2-4076-B6B3-FA1BD114C956}" destId="{73451C52-1E4D-4697-81A3-2E10BA512515}" srcOrd="2" destOrd="0" presId="urn:microsoft.com/office/officeart/2005/8/layout/hProcess7"/>
    <dgm:cxn modelId="{73277020-5C1D-4B5A-B23A-BB5E997D1F0C}" type="presParOf" srcId="{BE78D376-C67B-4E90-ACCD-2662C12D2424}" destId="{930B9A4D-A956-4B31-A362-B2797B1660DA}" srcOrd="3" destOrd="0" presId="urn:microsoft.com/office/officeart/2005/8/layout/hProcess7"/>
    <dgm:cxn modelId="{977CA907-F25C-41E9-B4DD-67942DC47782}" type="presParOf" srcId="{BE78D376-C67B-4E90-ACCD-2662C12D2424}" destId="{4B800CFD-D3DB-478E-B19A-5DC09DD0AA46}" srcOrd="4" destOrd="0" presId="urn:microsoft.com/office/officeart/2005/8/layout/hProcess7"/>
    <dgm:cxn modelId="{88CF66E0-6852-46AA-81F5-A33305012475}" type="presParOf" srcId="{4B800CFD-D3DB-478E-B19A-5DC09DD0AA46}" destId="{8A8711AC-B04B-4836-B98F-BEEF82267225}" srcOrd="0" destOrd="0" presId="urn:microsoft.com/office/officeart/2005/8/layout/hProcess7"/>
    <dgm:cxn modelId="{3DAAD397-4591-448C-AE9D-AE24C7D90B06}" type="presParOf" srcId="{4B800CFD-D3DB-478E-B19A-5DC09DD0AA46}" destId="{299FB992-4647-499A-9FFC-62151AE975E9}" srcOrd="1" destOrd="0" presId="urn:microsoft.com/office/officeart/2005/8/layout/hProcess7"/>
    <dgm:cxn modelId="{3A82A5D9-AA60-4EBE-8A22-F8E24C8299FE}" type="presParOf" srcId="{4B800CFD-D3DB-478E-B19A-5DC09DD0AA46}" destId="{832A6731-82DF-48FA-AB50-2B6357E04DCB}" srcOrd="2"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732D47D-1DE4-4043-BC04-C3E5D6E4F180}" type="doc">
      <dgm:prSet loTypeId="urn:microsoft.com/office/officeart/2005/8/layout/pList2" loCatId="list" qsTypeId="urn:microsoft.com/office/officeart/2005/8/quickstyle/simple1" qsCatId="simple" csTypeId="urn:microsoft.com/office/officeart/2005/8/colors/colorful1" csCatId="colorful" phldr="1"/>
      <dgm:spPr/>
    </dgm:pt>
    <dgm:pt modelId="{A7BD6797-365C-401B-B335-0BFE77B75527}">
      <dgm:prSet phldrT="[Texto]"/>
      <dgm:spPr/>
      <dgm:t>
        <a:bodyPr/>
        <a:lstStyle/>
        <a:p>
          <a:r>
            <a:rPr lang="es-CO" dirty="0" smtClean="0"/>
            <a:t>En Turrialba, Costa Rica esta herramienta precisa que las experiencias y lecciones aprendidas deberían ser tomadas en cuenta y sistematizadas para promover el escalamiento a otras regiones y organizaciones involucradas en procesos de extensión rural, haciendo que dichos procesos se complementen entre si e incrementen sus impactos y cobertura tanto territorial como de familias rurales. (</a:t>
          </a:r>
          <a:r>
            <a:rPr lang="es-ES" dirty="0" smtClean="0"/>
            <a:t>Gutierrez, I. 2016)</a:t>
          </a:r>
          <a:endParaRPr lang="es-ES" dirty="0"/>
        </a:p>
      </dgm:t>
    </dgm:pt>
    <dgm:pt modelId="{81581802-A6F3-45FF-BE08-8E1F199F04B4}" type="parTrans" cxnId="{57CD784A-2AA2-4D09-8C3C-37EA97801C30}">
      <dgm:prSet/>
      <dgm:spPr/>
      <dgm:t>
        <a:bodyPr/>
        <a:lstStyle/>
        <a:p>
          <a:endParaRPr lang="es-ES"/>
        </a:p>
      </dgm:t>
    </dgm:pt>
    <dgm:pt modelId="{4872CCA7-75CC-495E-91E6-552B0372CF0C}" type="sibTrans" cxnId="{57CD784A-2AA2-4D09-8C3C-37EA97801C30}">
      <dgm:prSet/>
      <dgm:spPr/>
      <dgm:t>
        <a:bodyPr/>
        <a:lstStyle/>
        <a:p>
          <a:endParaRPr lang="es-ES"/>
        </a:p>
      </dgm:t>
    </dgm:pt>
    <dgm:pt modelId="{FA20E148-55B4-400B-BD06-CC2DB987829B}" type="pres">
      <dgm:prSet presAssocID="{3732D47D-1DE4-4043-BC04-C3E5D6E4F180}" presName="Name0" presStyleCnt="0">
        <dgm:presLayoutVars>
          <dgm:dir/>
          <dgm:resizeHandles val="exact"/>
        </dgm:presLayoutVars>
      </dgm:prSet>
      <dgm:spPr/>
    </dgm:pt>
    <dgm:pt modelId="{8DEF783B-E669-42E1-9C7A-32A5AF77121B}" type="pres">
      <dgm:prSet presAssocID="{3732D47D-1DE4-4043-BC04-C3E5D6E4F180}" presName="bkgdShp" presStyleLbl="alignAccFollowNode1" presStyleIdx="0" presStyleCnt="1" custLinFactNeighborX="290" custLinFactNeighborY="13343"/>
      <dgm:spPr/>
    </dgm:pt>
    <dgm:pt modelId="{C8D37B40-FB1A-4BFD-A6C3-0E81D11F505B}" type="pres">
      <dgm:prSet presAssocID="{3732D47D-1DE4-4043-BC04-C3E5D6E4F180}" presName="linComp" presStyleCnt="0"/>
      <dgm:spPr/>
    </dgm:pt>
    <dgm:pt modelId="{1D3A5E83-9FD8-4835-8066-416EB754C2CE}" type="pres">
      <dgm:prSet presAssocID="{A7BD6797-365C-401B-B335-0BFE77B75527}" presName="compNode" presStyleCnt="0"/>
      <dgm:spPr/>
    </dgm:pt>
    <dgm:pt modelId="{345E68FC-96F2-4C00-83A8-F7DB20C176F9}" type="pres">
      <dgm:prSet presAssocID="{A7BD6797-365C-401B-B335-0BFE77B75527}" presName="node" presStyleLbl="node1" presStyleIdx="0" presStyleCnt="1">
        <dgm:presLayoutVars>
          <dgm:bulletEnabled val="1"/>
        </dgm:presLayoutVars>
      </dgm:prSet>
      <dgm:spPr/>
      <dgm:t>
        <a:bodyPr/>
        <a:lstStyle/>
        <a:p>
          <a:endParaRPr lang="es-ES"/>
        </a:p>
      </dgm:t>
    </dgm:pt>
    <dgm:pt modelId="{D664544C-5AB6-49F8-8EA4-7E877FDF466A}" type="pres">
      <dgm:prSet presAssocID="{A7BD6797-365C-401B-B335-0BFE77B75527}" presName="invisiNode" presStyleLbl="node1" presStyleIdx="0" presStyleCnt="1"/>
      <dgm:spPr/>
    </dgm:pt>
    <dgm:pt modelId="{D1EA56DF-B61B-482E-A8EB-EEC970F33DFB}" type="pres">
      <dgm:prSet presAssocID="{A7BD6797-365C-401B-B335-0BFE77B75527}" presName="imagNode" presStyleLbl="fgImgPlace1" presStyleIdx="0" presStyleCnt="1" custLinFactNeighborX="309" custLinFactNeighborY="7319"/>
      <dgm:spPr>
        <a:blipFill rotWithShape="1">
          <a:blip xmlns:r="http://schemas.openxmlformats.org/officeDocument/2006/relationships" r:embed="rId1"/>
          <a:stretch>
            <a:fillRect/>
          </a:stretch>
        </a:blipFill>
      </dgm:spPr>
    </dgm:pt>
  </dgm:ptLst>
  <dgm:cxnLst>
    <dgm:cxn modelId="{57CD784A-2AA2-4D09-8C3C-37EA97801C30}" srcId="{3732D47D-1DE4-4043-BC04-C3E5D6E4F180}" destId="{A7BD6797-365C-401B-B335-0BFE77B75527}" srcOrd="0" destOrd="0" parTransId="{81581802-A6F3-45FF-BE08-8E1F199F04B4}" sibTransId="{4872CCA7-75CC-495E-91E6-552B0372CF0C}"/>
    <dgm:cxn modelId="{8CE74627-7727-49D6-8EE8-FF00B07A3C5D}" type="presOf" srcId="{A7BD6797-365C-401B-B335-0BFE77B75527}" destId="{345E68FC-96F2-4C00-83A8-F7DB20C176F9}" srcOrd="0" destOrd="0" presId="urn:microsoft.com/office/officeart/2005/8/layout/pList2"/>
    <dgm:cxn modelId="{BCCFF5F3-DFC5-4353-91F0-4EF97C3D01FC}" type="presOf" srcId="{3732D47D-1DE4-4043-BC04-C3E5D6E4F180}" destId="{FA20E148-55B4-400B-BD06-CC2DB987829B}" srcOrd="0" destOrd="0" presId="urn:microsoft.com/office/officeart/2005/8/layout/pList2"/>
    <dgm:cxn modelId="{586250B8-A5AB-4076-B501-9C5EC716F7C9}" type="presParOf" srcId="{FA20E148-55B4-400B-BD06-CC2DB987829B}" destId="{8DEF783B-E669-42E1-9C7A-32A5AF77121B}" srcOrd="0" destOrd="0" presId="urn:microsoft.com/office/officeart/2005/8/layout/pList2"/>
    <dgm:cxn modelId="{C833B81B-B303-419D-9D84-897F58C10673}" type="presParOf" srcId="{FA20E148-55B4-400B-BD06-CC2DB987829B}" destId="{C8D37B40-FB1A-4BFD-A6C3-0E81D11F505B}" srcOrd="1" destOrd="0" presId="urn:microsoft.com/office/officeart/2005/8/layout/pList2"/>
    <dgm:cxn modelId="{F6451AF6-173C-478E-B4AE-094295247E6A}" type="presParOf" srcId="{C8D37B40-FB1A-4BFD-A6C3-0E81D11F505B}" destId="{1D3A5E83-9FD8-4835-8066-416EB754C2CE}" srcOrd="0" destOrd="0" presId="urn:microsoft.com/office/officeart/2005/8/layout/pList2"/>
    <dgm:cxn modelId="{CC89BC90-DEBD-4CA0-88FA-661F1B5D9B1D}" type="presParOf" srcId="{1D3A5E83-9FD8-4835-8066-416EB754C2CE}" destId="{345E68FC-96F2-4C00-83A8-F7DB20C176F9}" srcOrd="0" destOrd="0" presId="urn:microsoft.com/office/officeart/2005/8/layout/pList2"/>
    <dgm:cxn modelId="{33D910E4-14E9-4CE7-9FCA-AEDE75458CD2}" type="presParOf" srcId="{1D3A5E83-9FD8-4835-8066-416EB754C2CE}" destId="{D664544C-5AB6-49F8-8EA4-7E877FDF466A}" srcOrd="1" destOrd="0" presId="urn:microsoft.com/office/officeart/2005/8/layout/pList2"/>
    <dgm:cxn modelId="{D2262E7B-D98E-4949-A6FF-DDFB2286FBE2}" type="presParOf" srcId="{1D3A5E83-9FD8-4835-8066-416EB754C2CE}" destId="{D1EA56DF-B61B-482E-A8EB-EEC970F33DFB}"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EF9519D-68CD-4076-A694-DBC1B20ABCDC}" type="doc">
      <dgm:prSet loTypeId="urn:microsoft.com/office/officeart/2005/8/layout/hList7" loCatId="list" qsTypeId="urn:microsoft.com/office/officeart/2005/8/quickstyle/simple1" qsCatId="simple" csTypeId="urn:microsoft.com/office/officeart/2005/8/colors/accent6_2" csCatId="accent6" phldr="1"/>
      <dgm:spPr/>
    </dgm:pt>
    <dgm:pt modelId="{99757BD0-8D1A-4849-8213-949634253A0F}">
      <dgm:prSet phldrT="[Texto]"/>
      <dgm:spPr/>
      <dgm:t>
        <a:bodyPr/>
        <a:lstStyle/>
        <a:p>
          <a:pPr algn="just"/>
          <a:r>
            <a:rPr lang="es-CO" b="1" dirty="0" smtClean="0"/>
            <a:t>En Guadalajara, México se incorporaron las TIC mediante cursos y educación continua, en cual tuvo como objetivo apropiar a los integrantes de comunidades rurales de los beneficios del uso de aplicaciones y herramientas disponibles en la web, implementando soluciones para introducir el cambio o la innovación en sus actividades agropecuarias. (</a:t>
          </a:r>
          <a:r>
            <a:rPr lang="es-ES" b="1" dirty="0" smtClean="0"/>
            <a:t>Flores, S. 2017)</a:t>
          </a:r>
          <a:endParaRPr lang="es-ES" b="1" dirty="0"/>
        </a:p>
      </dgm:t>
    </dgm:pt>
    <dgm:pt modelId="{1DAA49CB-B71B-48E7-9B19-9F257BE3C4F7}" type="parTrans" cxnId="{5E435E1D-C153-49B0-A70F-422DF4B99B8A}">
      <dgm:prSet/>
      <dgm:spPr/>
      <dgm:t>
        <a:bodyPr/>
        <a:lstStyle/>
        <a:p>
          <a:endParaRPr lang="es-ES"/>
        </a:p>
      </dgm:t>
    </dgm:pt>
    <dgm:pt modelId="{23C654BB-B3DB-45CB-BC92-A9930BDF028C}" type="sibTrans" cxnId="{5E435E1D-C153-49B0-A70F-422DF4B99B8A}">
      <dgm:prSet/>
      <dgm:spPr/>
      <dgm:t>
        <a:bodyPr/>
        <a:lstStyle/>
        <a:p>
          <a:endParaRPr lang="es-ES"/>
        </a:p>
      </dgm:t>
    </dgm:pt>
    <dgm:pt modelId="{D53E2F20-7F06-47D4-8112-4E7ABDC1DA28}">
      <dgm:prSet phldrT="[Texto]"/>
      <dgm:spPr/>
      <dgm:t>
        <a:bodyPr/>
        <a:lstStyle/>
        <a:p>
          <a:pPr algn="just"/>
          <a:r>
            <a:rPr lang="es-CO" b="1" dirty="0" smtClean="0"/>
            <a:t>En Cochabamba, Bolivia se planteó una estrategia con el fin de no depredar más la selva alta, haciendo un uso racional de parcelas agrícolas dejadas en barbecho, implementando sistemas agroforestales (SAF) de diferentes estratos combinando especies maderables, no maderables y cultivos agrícolas.  estrategia de desarrollo de capacidades y asistencia técnica para la implementación de sistemas agroforestales diversificada, proponiendo una certificación por competencias para los productores y líderes</a:t>
          </a:r>
          <a:r>
            <a:rPr lang="es-CO" dirty="0" smtClean="0"/>
            <a:t>. </a:t>
          </a:r>
          <a:r>
            <a:rPr lang="es-CO" b="1" dirty="0" smtClean="0"/>
            <a:t>(</a:t>
          </a:r>
          <a:r>
            <a:rPr lang="es-ES" b="1" dirty="0" smtClean="0"/>
            <a:t>Valero, A. 2018)</a:t>
          </a:r>
          <a:endParaRPr lang="es-ES" b="1" dirty="0"/>
        </a:p>
      </dgm:t>
    </dgm:pt>
    <dgm:pt modelId="{19E81848-4BB1-4C79-8463-E7AEE4040293}" type="parTrans" cxnId="{C96AF9F7-4160-4058-966A-89DB7F823636}">
      <dgm:prSet/>
      <dgm:spPr/>
      <dgm:t>
        <a:bodyPr/>
        <a:lstStyle/>
        <a:p>
          <a:endParaRPr lang="es-ES"/>
        </a:p>
      </dgm:t>
    </dgm:pt>
    <dgm:pt modelId="{082298FD-00CB-4E87-B6D0-1C229B2EE79C}" type="sibTrans" cxnId="{C96AF9F7-4160-4058-966A-89DB7F823636}">
      <dgm:prSet/>
      <dgm:spPr/>
      <dgm:t>
        <a:bodyPr/>
        <a:lstStyle/>
        <a:p>
          <a:endParaRPr lang="es-ES"/>
        </a:p>
      </dgm:t>
    </dgm:pt>
    <dgm:pt modelId="{B7D94258-16AC-4CD8-B057-5AB8B3844747}" type="pres">
      <dgm:prSet presAssocID="{2EF9519D-68CD-4076-A694-DBC1B20ABCDC}" presName="Name0" presStyleCnt="0">
        <dgm:presLayoutVars>
          <dgm:dir/>
          <dgm:resizeHandles val="exact"/>
        </dgm:presLayoutVars>
      </dgm:prSet>
      <dgm:spPr/>
    </dgm:pt>
    <dgm:pt modelId="{2340037C-0A1F-402E-BC97-F74D6F5D0492}" type="pres">
      <dgm:prSet presAssocID="{2EF9519D-68CD-4076-A694-DBC1B20ABCDC}" presName="fgShape" presStyleLbl="fgShp" presStyleIdx="0" presStyleCnt="1"/>
      <dgm:spPr>
        <a:gradFill rotWithShape="0">
          <a:gsLst>
            <a:gs pos="0">
              <a:srgbClr val="FFFF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spPr>
    </dgm:pt>
    <dgm:pt modelId="{312594D4-CDD6-480C-992C-832EA96AD481}" type="pres">
      <dgm:prSet presAssocID="{2EF9519D-68CD-4076-A694-DBC1B20ABCDC}" presName="linComp" presStyleCnt="0"/>
      <dgm:spPr/>
    </dgm:pt>
    <dgm:pt modelId="{F1477523-EE78-4486-B74F-79A7DCF2D879}" type="pres">
      <dgm:prSet presAssocID="{99757BD0-8D1A-4849-8213-949634253A0F}" presName="compNode" presStyleCnt="0"/>
      <dgm:spPr/>
    </dgm:pt>
    <dgm:pt modelId="{21FBA62A-3706-41EE-A301-9161DA876F8A}" type="pres">
      <dgm:prSet presAssocID="{99757BD0-8D1A-4849-8213-949634253A0F}" presName="bkgdShape" presStyleLbl="node1" presStyleIdx="0" presStyleCnt="2" custScaleX="98931"/>
      <dgm:spPr/>
      <dgm:t>
        <a:bodyPr/>
        <a:lstStyle/>
        <a:p>
          <a:endParaRPr lang="es-ES"/>
        </a:p>
      </dgm:t>
    </dgm:pt>
    <dgm:pt modelId="{E4E6335A-EBC2-4C7D-B395-31AD81CDF8B4}" type="pres">
      <dgm:prSet presAssocID="{99757BD0-8D1A-4849-8213-949634253A0F}" presName="nodeTx" presStyleLbl="node1" presStyleIdx="0" presStyleCnt="2">
        <dgm:presLayoutVars>
          <dgm:bulletEnabled val="1"/>
        </dgm:presLayoutVars>
      </dgm:prSet>
      <dgm:spPr/>
      <dgm:t>
        <a:bodyPr/>
        <a:lstStyle/>
        <a:p>
          <a:endParaRPr lang="es-ES"/>
        </a:p>
      </dgm:t>
    </dgm:pt>
    <dgm:pt modelId="{D730B400-A47B-4FB3-B90B-063FAAF03CA7}" type="pres">
      <dgm:prSet presAssocID="{99757BD0-8D1A-4849-8213-949634253A0F}" presName="invisiNode" presStyleLbl="node1" presStyleIdx="0" presStyleCnt="2"/>
      <dgm:spPr/>
    </dgm:pt>
    <dgm:pt modelId="{556BD372-3322-454D-8B0E-CD2D0716C79A}" type="pres">
      <dgm:prSet presAssocID="{99757BD0-8D1A-4849-8213-949634253A0F}" presName="imagNode" presStyleLbl="fgImgPlace1" presStyleIdx="0" presStyleCnt="2" custScaleX="184393" custScaleY="131687"/>
      <dgm:spPr>
        <a:blipFill rotWithShape="1">
          <a:blip xmlns:r="http://schemas.openxmlformats.org/officeDocument/2006/relationships" r:embed="rId1"/>
          <a:stretch>
            <a:fillRect/>
          </a:stretch>
        </a:blipFill>
      </dgm:spPr>
    </dgm:pt>
    <dgm:pt modelId="{710E4E5B-6F13-4156-B31F-CFD40FE20994}" type="pres">
      <dgm:prSet presAssocID="{23C654BB-B3DB-45CB-BC92-A9930BDF028C}" presName="sibTrans" presStyleLbl="sibTrans2D1" presStyleIdx="0" presStyleCnt="0"/>
      <dgm:spPr/>
      <dgm:t>
        <a:bodyPr/>
        <a:lstStyle/>
        <a:p>
          <a:endParaRPr lang="es-ES"/>
        </a:p>
      </dgm:t>
    </dgm:pt>
    <dgm:pt modelId="{9B603057-816A-4A6B-BA38-3CF1829EB01E}" type="pres">
      <dgm:prSet presAssocID="{D53E2F20-7F06-47D4-8112-4E7ABDC1DA28}" presName="compNode" presStyleCnt="0"/>
      <dgm:spPr/>
    </dgm:pt>
    <dgm:pt modelId="{CF5A0141-BAD3-45D6-9A2B-DF24C07469EC}" type="pres">
      <dgm:prSet presAssocID="{D53E2F20-7F06-47D4-8112-4E7ABDC1DA28}" presName="bkgdShape" presStyleLbl="node1" presStyleIdx="1" presStyleCnt="2" custLinFactNeighborX="984" custLinFactNeighborY="9161"/>
      <dgm:spPr/>
      <dgm:t>
        <a:bodyPr/>
        <a:lstStyle/>
        <a:p>
          <a:endParaRPr lang="es-ES"/>
        </a:p>
      </dgm:t>
    </dgm:pt>
    <dgm:pt modelId="{8E2127B7-2EAE-4670-ACEF-1DED921340D0}" type="pres">
      <dgm:prSet presAssocID="{D53E2F20-7F06-47D4-8112-4E7ABDC1DA28}" presName="nodeTx" presStyleLbl="node1" presStyleIdx="1" presStyleCnt="2">
        <dgm:presLayoutVars>
          <dgm:bulletEnabled val="1"/>
        </dgm:presLayoutVars>
      </dgm:prSet>
      <dgm:spPr/>
      <dgm:t>
        <a:bodyPr/>
        <a:lstStyle/>
        <a:p>
          <a:endParaRPr lang="es-ES"/>
        </a:p>
      </dgm:t>
    </dgm:pt>
    <dgm:pt modelId="{38AA0F3D-FBF1-45E8-93F2-9540451BCA83}" type="pres">
      <dgm:prSet presAssocID="{D53E2F20-7F06-47D4-8112-4E7ABDC1DA28}" presName="invisiNode" presStyleLbl="node1" presStyleIdx="1" presStyleCnt="2"/>
      <dgm:spPr/>
    </dgm:pt>
    <dgm:pt modelId="{5162ADB1-B78D-41BF-9AA2-C5326C1D749A}" type="pres">
      <dgm:prSet presAssocID="{D53E2F20-7F06-47D4-8112-4E7ABDC1DA28}" presName="imagNode" presStyleLbl="fgImgPlace1" presStyleIdx="1" presStyleCnt="2" custScaleX="181888" custScaleY="120104"/>
      <dgm:spPr>
        <a:blipFill rotWithShape="1">
          <a:blip xmlns:r="http://schemas.openxmlformats.org/officeDocument/2006/relationships" r:embed="rId2"/>
          <a:stretch>
            <a:fillRect/>
          </a:stretch>
        </a:blipFill>
      </dgm:spPr>
    </dgm:pt>
  </dgm:ptLst>
  <dgm:cxnLst>
    <dgm:cxn modelId="{5E435E1D-C153-49B0-A70F-422DF4B99B8A}" srcId="{2EF9519D-68CD-4076-A694-DBC1B20ABCDC}" destId="{99757BD0-8D1A-4849-8213-949634253A0F}" srcOrd="0" destOrd="0" parTransId="{1DAA49CB-B71B-48E7-9B19-9F257BE3C4F7}" sibTransId="{23C654BB-B3DB-45CB-BC92-A9930BDF028C}"/>
    <dgm:cxn modelId="{071C68CF-1840-40A2-BA3C-F507AE1D73B4}" type="presOf" srcId="{23C654BB-B3DB-45CB-BC92-A9930BDF028C}" destId="{710E4E5B-6F13-4156-B31F-CFD40FE20994}" srcOrd="0" destOrd="0" presId="urn:microsoft.com/office/officeart/2005/8/layout/hList7"/>
    <dgm:cxn modelId="{575A68A9-29B5-4FEC-9128-086D457475DC}" type="presOf" srcId="{99757BD0-8D1A-4849-8213-949634253A0F}" destId="{E4E6335A-EBC2-4C7D-B395-31AD81CDF8B4}" srcOrd="1" destOrd="0" presId="urn:microsoft.com/office/officeart/2005/8/layout/hList7"/>
    <dgm:cxn modelId="{EB8826E9-03C1-4869-AF20-4814801B4C50}" type="presOf" srcId="{D53E2F20-7F06-47D4-8112-4E7ABDC1DA28}" destId="{8E2127B7-2EAE-4670-ACEF-1DED921340D0}" srcOrd="1" destOrd="0" presId="urn:microsoft.com/office/officeart/2005/8/layout/hList7"/>
    <dgm:cxn modelId="{C96AF9F7-4160-4058-966A-89DB7F823636}" srcId="{2EF9519D-68CD-4076-A694-DBC1B20ABCDC}" destId="{D53E2F20-7F06-47D4-8112-4E7ABDC1DA28}" srcOrd="1" destOrd="0" parTransId="{19E81848-4BB1-4C79-8463-E7AEE4040293}" sibTransId="{082298FD-00CB-4E87-B6D0-1C229B2EE79C}"/>
    <dgm:cxn modelId="{904988D6-04E8-4C5C-A70F-C64DC0BF4AA0}" type="presOf" srcId="{99757BD0-8D1A-4849-8213-949634253A0F}" destId="{21FBA62A-3706-41EE-A301-9161DA876F8A}" srcOrd="0" destOrd="0" presId="urn:microsoft.com/office/officeart/2005/8/layout/hList7"/>
    <dgm:cxn modelId="{F9595879-AF06-48CE-9C72-0EEF168A8554}" type="presOf" srcId="{D53E2F20-7F06-47D4-8112-4E7ABDC1DA28}" destId="{CF5A0141-BAD3-45D6-9A2B-DF24C07469EC}" srcOrd="0" destOrd="0" presId="urn:microsoft.com/office/officeart/2005/8/layout/hList7"/>
    <dgm:cxn modelId="{7D0F6FA9-4DBF-4D8F-A820-493EA50FEF4C}" type="presOf" srcId="{2EF9519D-68CD-4076-A694-DBC1B20ABCDC}" destId="{B7D94258-16AC-4CD8-B057-5AB8B3844747}" srcOrd="0" destOrd="0" presId="urn:microsoft.com/office/officeart/2005/8/layout/hList7"/>
    <dgm:cxn modelId="{EA48AA2C-54CB-42A8-86E6-21146155AD6C}" type="presParOf" srcId="{B7D94258-16AC-4CD8-B057-5AB8B3844747}" destId="{2340037C-0A1F-402E-BC97-F74D6F5D0492}" srcOrd="0" destOrd="0" presId="urn:microsoft.com/office/officeart/2005/8/layout/hList7"/>
    <dgm:cxn modelId="{1A3AE169-93B1-409E-A3F6-76D0CD2F48E4}" type="presParOf" srcId="{B7D94258-16AC-4CD8-B057-5AB8B3844747}" destId="{312594D4-CDD6-480C-992C-832EA96AD481}" srcOrd="1" destOrd="0" presId="urn:microsoft.com/office/officeart/2005/8/layout/hList7"/>
    <dgm:cxn modelId="{6000F826-548A-4B50-8729-226406761F81}" type="presParOf" srcId="{312594D4-CDD6-480C-992C-832EA96AD481}" destId="{F1477523-EE78-4486-B74F-79A7DCF2D879}" srcOrd="0" destOrd="0" presId="urn:microsoft.com/office/officeart/2005/8/layout/hList7"/>
    <dgm:cxn modelId="{F68597DF-9738-49B3-A931-7C68EB6A1C1C}" type="presParOf" srcId="{F1477523-EE78-4486-B74F-79A7DCF2D879}" destId="{21FBA62A-3706-41EE-A301-9161DA876F8A}" srcOrd="0" destOrd="0" presId="urn:microsoft.com/office/officeart/2005/8/layout/hList7"/>
    <dgm:cxn modelId="{78F71C68-2A7F-43A8-B8ED-A151AA42587F}" type="presParOf" srcId="{F1477523-EE78-4486-B74F-79A7DCF2D879}" destId="{E4E6335A-EBC2-4C7D-B395-31AD81CDF8B4}" srcOrd="1" destOrd="0" presId="urn:microsoft.com/office/officeart/2005/8/layout/hList7"/>
    <dgm:cxn modelId="{3319E64F-A08F-403C-8F73-77F789A39E14}" type="presParOf" srcId="{F1477523-EE78-4486-B74F-79A7DCF2D879}" destId="{D730B400-A47B-4FB3-B90B-063FAAF03CA7}" srcOrd="2" destOrd="0" presId="urn:microsoft.com/office/officeart/2005/8/layout/hList7"/>
    <dgm:cxn modelId="{141B955B-17C0-4449-8CFA-59CB56206744}" type="presParOf" srcId="{F1477523-EE78-4486-B74F-79A7DCF2D879}" destId="{556BD372-3322-454D-8B0E-CD2D0716C79A}" srcOrd="3" destOrd="0" presId="urn:microsoft.com/office/officeart/2005/8/layout/hList7"/>
    <dgm:cxn modelId="{59684C9C-E270-4B85-A483-47B5CC2A85A0}" type="presParOf" srcId="{312594D4-CDD6-480C-992C-832EA96AD481}" destId="{710E4E5B-6F13-4156-B31F-CFD40FE20994}" srcOrd="1" destOrd="0" presId="urn:microsoft.com/office/officeart/2005/8/layout/hList7"/>
    <dgm:cxn modelId="{B135AB6B-48E8-469D-821B-3F3C68A6BEC9}" type="presParOf" srcId="{312594D4-CDD6-480C-992C-832EA96AD481}" destId="{9B603057-816A-4A6B-BA38-3CF1829EB01E}" srcOrd="2" destOrd="0" presId="urn:microsoft.com/office/officeart/2005/8/layout/hList7"/>
    <dgm:cxn modelId="{BCFB36CE-1521-4BA8-81C1-DBF150AAD1DE}" type="presParOf" srcId="{9B603057-816A-4A6B-BA38-3CF1829EB01E}" destId="{CF5A0141-BAD3-45D6-9A2B-DF24C07469EC}" srcOrd="0" destOrd="0" presId="urn:microsoft.com/office/officeart/2005/8/layout/hList7"/>
    <dgm:cxn modelId="{387C2C42-3A84-40EE-87CB-AB1B6AA9F663}" type="presParOf" srcId="{9B603057-816A-4A6B-BA38-3CF1829EB01E}" destId="{8E2127B7-2EAE-4670-ACEF-1DED921340D0}" srcOrd="1" destOrd="0" presId="urn:microsoft.com/office/officeart/2005/8/layout/hList7"/>
    <dgm:cxn modelId="{334C5172-D8D2-445A-AC3F-FD9BC2C21D9E}" type="presParOf" srcId="{9B603057-816A-4A6B-BA38-3CF1829EB01E}" destId="{38AA0F3D-FBF1-45E8-93F2-9540451BCA83}" srcOrd="2" destOrd="0" presId="urn:microsoft.com/office/officeart/2005/8/layout/hList7"/>
    <dgm:cxn modelId="{9129FD9E-8612-46B3-A05B-5F29CEB2A683}" type="presParOf" srcId="{9B603057-816A-4A6B-BA38-3CF1829EB01E}" destId="{5162ADB1-B78D-41BF-9AA2-C5326C1D749A}"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5452B04-D14A-4438-9F0C-C919D81831B6}"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s-ES"/>
        </a:p>
      </dgm:t>
    </dgm:pt>
    <dgm:pt modelId="{C51909AB-1237-40B0-A723-85B0A858CA20}">
      <dgm:prSet phldrT="[Texto]" custT="1"/>
      <dgm:spPr/>
      <dgm:t>
        <a:bodyPr/>
        <a:lstStyle/>
        <a:p>
          <a:pPr algn="just"/>
          <a:r>
            <a:rPr lang="es-CO" sz="1400" b="1" dirty="0" smtClean="0"/>
            <a:t>En México se realizó un estudio de caso en donde se presenta un análisis de los principales difusores de innovación en la red de productores de leche del Valle de Mezquital en el estado de Hidalgo. Los resultados demuestran la dinámica del flujo de información y conocimientos que existen entre los actores, así como identificar a aquellos que por su grado de centralidad pueden considerarse como difusores de las innovaciones. Esto nos recuerda que la innovación es un proceso social en donde los canales de difusión están determinados por el mismo sistema social.  (</a:t>
          </a:r>
          <a:r>
            <a:rPr lang="es-ES" sz="1400" b="1" dirty="0" smtClean="0"/>
            <a:t>Cuevas-Reyes, V. 2014)</a:t>
          </a:r>
          <a:endParaRPr lang="es-ES" sz="1400" b="1" dirty="0"/>
        </a:p>
      </dgm:t>
    </dgm:pt>
    <dgm:pt modelId="{EFA82613-FB4C-4E11-9EE6-0EB33287CC25}" type="parTrans" cxnId="{8C89DA85-2A1E-4BB5-8489-3DB06FADDF7D}">
      <dgm:prSet/>
      <dgm:spPr/>
      <dgm:t>
        <a:bodyPr/>
        <a:lstStyle/>
        <a:p>
          <a:endParaRPr lang="es-ES"/>
        </a:p>
      </dgm:t>
    </dgm:pt>
    <dgm:pt modelId="{634868A8-0572-4ACF-A00B-DEE8D3FE5BC3}" type="sibTrans" cxnId="{8C89DA85-2A1E-4BB5-8489-3DB06FADDF7D}">
      <dgm:prSet/>
      <dgm:spPr/>
      <dgm:t>
        <a:bodyPr/>
        <a:lstStyle/>
        <a:p>
          <a:endParaRPr lang="es-ES"/>
        </a:p>
      </dgm:t>
    </dgm:pt>
    <dgm:pt modelId="{4FB7AF52-AFF1-435F-98FD-C73D4E36BAB8}" type="pres">
      <dgm:prSet presAssocID="{F5452B04-D14A-4438-9F0C-C919D81831B6}" presName="linear" presStyleCnt="0">
        <dgm:presLayoutVars>
          <dgm:dir/>
          <dgm:animLvl val="lvl"/>
          <dgm:resizeHandles val="exact"/>
        </dgm:presLayoutVars>
      </dgm:prSet>
      <dgm:spPr/>
      <dgm:t>
        <a:bodyPr/>
        <a:lstStyle/>
        <a:p>
          <a:endParaRPr lang="es-ES"/>
        </a:p>
      </dgm:t>
    </dgm:pt>
    <dgm:pt modelId="{DDA4ED46-7F06-4DDA-870A-B6342D737D10}" type="pres">
      <dgm:prSet presAssocID="{C51909AB-1237-40B0-A723-85B0A858CA20}" presName="parentLin" presStyleCnt="0"/>
      <dgm:spPr/>
    </dgm:pt>
    <dgm:pt modelId="{37CAD3C7-9A4A-475C-9C9F-F59539C3149C}" type="pres">
      <dgm:prSet presAssocID="{C51909AB-1237-40B0-A723-85B0A858CA20}" presName="parentLeftMargin" presStyleLbl="node1" presStyleIdx="0" presStyleCnt="1"/>
      <dgm:spPr/>
      <dgm:t>
        <a:bodyPr/>
        <a:lstStyle/>
        <a:p>
          <a:endParaRPr lang="es-ES"/>
        </a:p>
      </dgm:t>
    </dgm:pt>
    <dgm:pt modelId="{56E7527F-AB77-4BED-BAA7-66D7B6459C81}" type="pres">
      <dgm:prSet presAssocID="{C51909AB-1237-40B0-A723-85B0A858CA20}" presName="parentText" presStyleLbl="node1" presStyleIdx="0" presStyleCnt="1" custScaleY="1484431" custLinFactNeighborX="4249" custLinFactNeighborY="20423">
        <dgm:presLayoutVars>
          <dgm:chMax val="0"/>
          <dgm:bulletEnabled val="1"/>
        </dgm:presLayoutVars>
      </dgm:prSet>
      <dgm:spPr/>
      <dgm:t>
        <a:bodyPr/>
        <a:lstStyle/>
        <a:p>
          <a:endParaRPr lang="es-ES"/>
        </a:p>
      </dgm:t>
    </dgm:pt>
    <dgm:pt modelId="{8CC7535D-A4F7-4906-AE4A-F7450EED38B0}" type="pres">
      <dgm:prSet presAssocID="{C51909AB-1237-40B0-A723-85B0A858CA20}" presName="negativeSpace" presStyleCnt="0"/>
      <dgm:spPr/>
    </dgm:pt>
    <dgm:pt modelId="{43BAF557-CB9D-4A7B-8CDF-FCC9C5B84FAA}" type="pres">
      <dgm:prSet presAssocID="{C51909AB-1237-40B0-A723-85B0A858CA20}" presName="childText" presStyleLbl="conFgAcc1" presStyleIdx="0" presStyleCnt="1" custScaleY="405382">
        <dgm:presLayoutVars>
          <dgm:bulletEnabled val="1"/>
        </dgm:presLayoutVars>
      </dgm:prSet>
      <dgm:spPr>
        <a:gradFill rotWithShape="0">
          <a:gsLst>
            <a:gs pos="0">
              <a:schemeClr val="bg2">
                <a:lumMod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spPr>
    </dgm:pt>
  </dgm:ptLst>
  <dgm:cxnLst>
    <dgm:cxn modelId="{519F1C55-0BCD-4053-A9D1-8A893E4E0DBA}" type="presOf" srcId="{C51909AB-1237-40B0-A723-85B0A858CA20}" destId="{56E7527F-AB77-4BED-BAA7-66D7B6459C81}" srcOrd="1" destOrd="0" presId="urn:microsoft.com/office/officeart/2005/8/layout/list1"/>
    <dgm:cxn modelId="{F2AA384F-A43C-4BE3-9945-A4E2BD1CCC69}" type="presOf" srcId="{F5452B04-D14A-4438-9F0C-C919D81831B6}" destId="{4FB7AF52-AFF1-435F-98FD-C73D4E36BAB8}" srcOrd="0" destOrd="0" presId="urn:microsoft.com/office/officeart/2005/8/layout/list1"/>
    <dgm:cxn modelId="{99492632-6BA5-46CD-A282-5E5AE1BDC6EA}" type="presOf" srcId="{C51909AB-1237-40B0-A723-85B0A858CA20}" destId="{37CAD3C7-9A4A-475C-9C9F-F59539C3149C}" srcOrd="0" destOrd="0" presId="urn:microsoft.com/office/officeart/2005/8/layout/list1"/>
    <dgm:cxn modelId="{8C89DA85-2A1E-4BB5-8489-3DB06FADDF7D}" srcId="{F5452B04-D14A-4438-9F0C-C919D81831B6}" destId="{C51909AB-1237-40B0-A723-85B0A858CA20}" srcOrd="0" destOrd="0" parTransId="{EFA82613-FB4C-4E11-9EE6-0EB33287CC25}" sibTransId="{634868A8-0572-4ACF-A00B-DEE8D3FE5BC3}"/>
    <dgm:cxn modelId="{CE331AB2-A896-42C5-9036-575FEBFC8309}" type="presParOf" srcId="{4FB7AF52-AFF1-435F-98FD-C73D4E36BAB8}" destId="{DDA4ED46-7F06-4DDA-870A-B6342D737D10}" srcOrd="0" destOrd="0" presId="urn:microsoft.com/office/officeart/2005/8/layout/list1"/>
    <dgm:cxn modelId="{57EE1C49-9827-48EC-B0B9-D229AECD7AD0}" type="presParOf" srcId="{DDA4ED46-7F06-4DDA-870A-B6342D737D10}" destId="{37CAD3C7-9A4A-475C-9C9F-F59539C3149C}" srcOrd="0" destOrd="0" presId="urn:microsoft.com/office/officeart/2005/8/layout/list1"/>
    <dgm:cxn modelId="{8AF1FF85-FB80-410E-A91A-F015350A07AC}" type="presParOf" srcId="{DDA4ED46-7F06-4DDA-870A-B6342D737D10}" destId="{56E7527F-AB77-4BED-BAA7-66D7B6459C81}" srcOrd="1" destOrd="0" presId="urn:microsoft.com/office/officeart/2005/8/layout/list1"/>
    <dgm:cxn modelId="{974325F9-4676-4F12-AF05-6EED49006026}" type="presParOf" srcId="{4FB7AF52-AFF1-435F-98FD-C73D4E36BAB8}" destId="{8CC7535D-A4F7-4906-AE4A-F7450EED38B0}" srcOrd="1" destOrd="0" presId="urn:microsoft.com/office/officeart/2005/8/layout/list1"/>
    <dgm:cxn modelId="{81AB510F-BA80-4D92-B9F8-E460A8388ABD}" type="presParOf" srcId="{4FB7AF52-AFF1-435F-98FD-C73D4E36BAB8}" destId="{43BAF557-CB9D-4A7B-8CDF-FCC9C5B84FAA}"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49B5C7E-7B5C-4306-B500-329B894004BD}" type="doc">
      <dgm:prSet loTypeId="urn:microsoft.com/office/officeart/2005/8/layout/vList4" loCatId="list" qsTypeId="urn:microsoft.com/office/officeart/2005/8/quickstyle/simple1" qsCatId="simple" csTypeId="urn:microsoft.com/office/officeart/2005/8/colors/colorful4" csCatId="colorful" phldr="1"/>
      <dgm:spPr/>
      <dgm:t>
        <a:bodyPr/>
        <a:lstStyle/>
        <a:p>
          <a:endParaRPr lang="es-ES"/>
        </a:p>
      </dgm:t>
    </dgm:pt>
    <dgm:pt modelId="{84340DEC-73D3-45A0-BD96-E3F97D302BAE}">
      <dgm:prSet phldrT="[Texto]"/>
      <dgm:spPr/>
      <dgm:t>
        <a:bodyPr/>
        <a:lstStyle/>
        <a:p>
          <a:endParaRPr lang="es-ES" dirty="0"/>
        </a:p>
      </dgm:t>
    </dgm:pt>
    <dgm:pt modelId="{BD1034A4-7F88-41A8-92B1-CDC2E96CC9F4}" type="parTrans" cxnId="{8FF11921-84BE-4E95-B94E-861661C6B1EE}">
      <dgm:prSet/>
      <dgm:spPr/>
      <dgm:t>
        <a:bodyPr/>
        <a:lstStyle/>
        <a:p>
          <a:endParaRPr lang="es-ES"/>
        </a:p>
      </dgm:t>
    </dgm:pt>
    <dgm:pt modelId="{3504F4B6-8DC1-4706-989D-33811DEFE5A2}" type="sibTrans" cxnId="{8FF11921-84BE-4E95-B94E-861661C6B1EE}">
      <dgm:prSet/>
      <dgm:spPr/>
      <dgm:t>
        <a:bodyPr/>
        <a:lstStyle/>
        <a:p>
          <a:endParaRPr lang="es-ES"/>
        </a:p>
      </dgm:t>
    </dgm:pt>
    <dgm:pt modelId="{78EC71F8-8A80-4C8A-A817-E6A5AC0E423B}">
      <dgm:prSet phldrT="[Texto]"/>
      <dgm:spPr/>
      <dgm:t>
        <a:bodyPr/>
        <a:lstStyle/>
        <a:p>
          <a:r>
            <a:rPr lang="es-CO" dirty="0" smtClean="0"/>
            <a:t>En Puebla, México. Se realizaron espacios de socialización de jóvenes entre 15 y 29 años en donde se identificaron diferentes temáticas (educación, trabajo, consumo, socialización, desigualdad) siendo trabajo y consumo los ejes de la investigación. Se logró observar a las juventudes rurales no sólo como sujetos generadores de continuidad o “tradición”, sino como constructores e impulsores de nuevas formas de articulación del mismo espacio rural. y, por otra parte, permite observar como ante la implementación de este proyecto en sus vidas, los jóvenes entre tejen acciones prácticas dentro de las propias familias y sus comunidades. (</a:t>
          </a:r>
          <a:r>
            <a:rPr lang="es-ES" dirty="0" smtClean="0"/>
            <a:t>Flores, H. D. H. 2017)</a:t>
          </a:r>
          <a:endParaRPr lang="es-ES" dirty="0"/>
        </a:p>
      </dgm:t>
    </dgm:pt>
    <dgm:pt modelId="{151190D2-2B14-40B0-A3F2-055A1AB4E9B8}" type="parTrans" cxnId="{0879F2C2-8260-444D-9369-3A47ACA11377}">
      <dgm:prSet/>
      <dgm:spPr/>
      <dgm:t>
        <a:bodyPr/>
        <a:lstStyle/>
        <a:p>
          <a:endParaRPr lang="es-ES"/>
        </a:p>
      </dgm:t>
    </dgm:pt>
    <dgm:pt modelId="{56F15F8F-5244-45AB-BFD8-790BE9E596CB}" type="sibTrans" cxnId="{0879F2C2-8260-444D-9369-3A47ACA11377}">
      <dgm:prSet/>
      <dgm:spPr/>
      <dgm:t>
        <a:bodyPr/>
        <a:lstStyle/>
        <a:p>
          <a:endParaRPr lang="es-ES"/>
        </a:p>
      </dgm:t>
    </dgm:pt>
    <dgm:pt modelId="{F150333F-5F86-4A4D-A100-881EB87F539F}" type="pres">
      <dgm:prSet presAssocID="{449B5C7E-7B5C-4306-B500-329B894004BD}" presName="linear" presStyleCnt="0">
        <dgm:presLayoutVars>
          <dgm:dir/>
          <dgm:resizeHandles val="exact"/>
        </dgm:presLayoutVars>
      </dgm:prSet>
      <dgm:spPr/>
      <dgm:t>
        <a:bodyPr/>
        <a:lstStyle/>
        <a:p>
          <a:endParaRPr lang="es-ES"/>
        </a:p>
      </dgm:t>
    </dgm:pt>
    <dgm:pt modelId="{A2EED6D7-261A-432E-8BE7-B8FC33BCAEF2}" type="pres">
      <dgm:prSet presAssocID="{84340DEC-73D3-45A0-BD96-E3F97D302BAE}" presName="comp" presStyleCnt="0"/>
      <dgm:spPr/>
    </dgm:pt>
    <dgm:pt modelId="{57D2D3FB-D96B-4B19-A73A-08923D67F2A3}" type="pres">
      <dgm:prSet presAssocID="{84340DEC-73D3-45A0-BD96-E3F97D302BAE}" presName="box" presStyleLbl="node1" presStyleIdx="0" presStyleCnt="1"/>
      <dgm:spPr/>
      <dgm:t>
        <a:bodyPr/>
        <a:lstStyle/>
        <a:p>
          <a:endParaRPr lang="es-ES"/>
        </a:p>
      </dgm:t>
    </dgm:pt>
    <dgm:pt modelId="{60117C67-38D1-44FA-B02C-43AF7637B857}" type="pres">
      <dgm:prSet presAssocID="{84340DEC-73D3-45A0-BD96-E3F97D302BAE}" presName="img" presStyleLbl="fgImgPlace1" presStyleIdx="0" presStyleCnt="1"/>
      <dgm:spPr>
        <a:blipFill rotWithShape="1">
          <a:blip xmlns:r="http://schemas.openxmlformats.org/officeDocument/2006/relationships" r:embed="rId1"/>
          <a:stretch>
            <a:fillRect/>
          </a:stretch>
        </a:blipFill>
      </dgm:spPr>
    </dgm:pt>
    <dgm:pt modelId="{661EE12A-5018-4A5C-A58B-9AA88FD4C3FB}" type="pres">
      <dgm:prSet presAssocID="{84340DEC-73D3-45A0-BD96-E3F97D302BAE}" presName="text" presStyleLbl="node1" presStyleIdx="0" presStyleCnt="1">
        <dgm:presLayoutVars>
          <dgm:bulletEnabled val="1"/>
        </dgm:presLayoutVars>
      </dgm:prSet>
      <dgm:spPr/>
      <dgm:t>
        <a:bodyPr/>
        <a:lstStyle/>
        <a:p>
          <a:endParaRPr lang="es-ES"/>
        </a:p>
      </dgm:t>
    </dgm:pt>
  </dgm:ptLst>
  <dgm:cxnLst>
    <dgm:cxn modelId="{034EE90F-D0CB-41B5-B54B-D817FF7EDDCB}" type="presOf" srcId="{84340DEC-73D3-45A0-BD96-E3F97D302BAE}" destId="{57D2D3FB-D96B-4B19-A73A-08923D67F2A3}" srcOrd="0" destOrd="0" presId="urn:microsoft.com/office/officeart/2005/8/layout/vList4"/>
    <dgm:cxn modelId="{59C3C3B0-D30D-4661-BC35-33DD9C67A44E}" type="presOf" srcId="{78EC71F8-8A80-4C8A-A817-E6A5AC0E423B}" destId="{57D2D3FB-D96B-4B19-A73A-08923D67F2A3}" srcOrd="0" destOrd="1" presId="urn:microsoft.com/office/officeart/2005/8/layout/vList4"/>
    <dgm:cxn modelId="{91C3F505-5DC7-4872-9315-4094FA48C306}" type="presOf" srcId="{449B5C7E-7B5C-4306-B500-329B894004BD}" destId="{F150333F-5F86-4A4D-A100-881EB87F539F}" srcOrd="0" destOrd="0" presId="urn:microsoft.com/office/officeart/2005/8/layout/vList4"/>
    <dgm:cxn modelId="{8FF11921-84BE-4E95-B94E-861661C6B1EE}" srcId="{449B5C7E-7B5C-4306-B500-329B894004BD}" destId="{84340DEC-73D3-45A0-BD96-E3F97D302BAE}" srcOrd="0" destOrd="0" parTransId="{BD1034A4-7F88-41A8-92B1-CDC2E96CC9F4}" sibTransId="{3504F4B6-8DC1-4706-989D-33811DEFE5A2}"/>
    <dgm:cxn modelId="{93B05A36-97DF-4C00-9C23-B62D2A8CEBC3}" type="presOf" srcId="{78EC71F8-8A80-4C8A-A817-E6A5AC0E423B}" destId="{661EE12A-5018-4A5C-A58B-9AA88FD4C3FB}" srcOrd="1" destOrd="1" presId="urn:microsoft.com/office/officeart/2005/8/layout/vList4"/>
    <dgm:cxn modelId="{CCA726D2-64C5-4CCF-B0A1-9599E9D7E2A7}" type="presOf" srcId="{84340DEC-73D3-45A0-BD96-E3F97D302BAE}" destId="{661EE12A-5018-4A5C-A58B-9AA88FD4C3FB}" srcOrd="1" destOrd="0" presId="urn:microsoft.com/office/officeart/2005/8/layout/vList4"/>
    <dgm:cxn modelId="{0879F2C2-8260-444D-9369-3A47ACA11377}" srcId="{84340DEC-73D3-45A0-BD96-E3F97D302BAE}" destId="{78EC71F8-8A80-4C8A-A817-E6A5AC0E423B}" srcOrd="0" destOrd="0" parTransId="{151190D2-2B14-40B0-A3F2-055A1AB4E9B8}" sibTransId="{56F15F8F-5244-45AB-BFD8-790BE9E596CB}"/>
    <dgm:cxn modelId="{93D5E72A-699A-42FC-8349-BBF85581110B}" type="presParOf" srcId="{F150333F-5F86-4A4D-A100-881EB87F539F}" destId="{A2EED6D7-261A-432E-8BE7-B8FC33BCAEF2}" srcOrd="0" destOrd="0" presId="urn:microsoft.com/office/officeart/2005/8/layout/vList4"/>
    <dgm:cxn modelId="{0449EB93-4908-4C28-AF4F-92895F898A4C}" type="presParOf" srcId="{A2EED6D7-261A-432E-8BE7-B8FC33BCAEF2}" destId="{57D2D3FB-D96B-4B19-A73A-08923D67F2A3}" srcOrd="0" destOrd="0" presId="urn:microsoft.com/office/officeart/2005/8/layout/vList4"/>
    <dgm:cxn modelId="{2DA6A42B-1F12-4893-B4A7-82C15B365279}" type="presParOf" srcId="{A2EED6D7-261A-432E-8BE7-B8FC33BCAEF2}" destId="{60117C67-38D1-44FA-B02C-43AF7637B857}" srcOrd="1" destOrd="0" presId="urn:microsoft.com/office/officeart/2005/8/layout/vList4"/>
    <dgm:cxn modelId="{1A858530-E0BB-41E4-88BF-F1F96FD71F2D}" type="presParOf" srcId="{A2EED6D7-261A-432E-8BE7-B8FC33BCAEF2}" destId="{661EE12A-5018-4A5C-A58B-9AA88FD4C3FB}"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14DB087-A645-4F18-83F9-05126BB5227F}" type="doc">
      <dgm:prSet loTypeId="urn:microsoft.com/office/officeart/2005/8/layout/bList2" loCatId="list" qsTypeId="urn:microsoft.com/office/officeart/2005/8/quickstyle/simple1" qsCatId="simple" csTypeId="urn:microsoft.com/office/officeart/2005/8/colors/colorful2" csCatId="colorful" phldr="1"/>
      <dgm:spPr/>
    </dgm:pt>
    <dgm:pt modelId="{F6C8552A-D16A-4991-98E3-5155C8819F74}">
      <dgm:prSet phldrT="[Texto]"/>
      <dgm:spPr/>
      <dgm:t>
        <a:bodyPr/>
        <a:lstStyle/>
        <a:p>
          <a:pPr algn="just"/>
          <a:r>
            <a:rPr lang="es-CO" b="1" dirty="0" smtClean="0"/>
            <a:t>En Cochabamba, Bolivia con el fin de consolidar trabajos articulados entre productores y programas de gobierno se ejecutaron talleres de arranque con el propósito de presentar al equipo técnico y supervisor como entidades operativas técnicas. Así mismo, se procedió con la socialización del proyecto y se orientó a una planificación de actividades de intervención considerando el criterio local y de las organizaciones locales, de manera particular. Se tuvo un documento firmado con los acuerdos y compromisos de cumplimiento de parte de todos los participantes en el taller de arranque y así generar compromiso legítimo de las comunidades.  (</a:t>
          </a:r>
          <a:r>
            <a:rPr lang="es-ES" b="1" dirty="0" smtClean="0"/>
            <a:t>Castro, C. 2017)</a:t>
          </a:r>
          <a:endParaRPr lang="es-ES" b="1" dirty="0"/>
        </a:p>
      </dgm:t>
    </dgm:pt>
    <dgm:pt modelId="{667DAFFE-C462-4D3D-80B6-D8D4BE376DAB}" type="sibTrans" cxnId="{9EBE3EF8-0770-4D79-9AC9-F49F842A848D}">
      <dgm:prSet/>
      <dgm:spPr/>
      <dgm:t>
        <a:bodyPr/>
        <a:lstStyle/>
        <a:p>
          <a:endParaRPr lang="es-ES"/>
        </a:p>
      </dgm:t>
    </dgm:pt>
    <dgm:pt modelId="{7ECF9173-E1D3-400B-80E1-70080129B2F9}" type="parTrans" cxnId="{9EBE3EF8-0770-4D79-9AC9-F49F842A848D}">
      <dgm:prSet/>
      <dgm:spPr/>
      <dgm:t>
        <a:bodyPr/>
        <a:lstStyle/>
        <a:p>
          <a:endParaRPr lang="es-ES"/>
        </a:p>
      </dgm:t>
    </dgm:pt>
    <dgm:pt modelId="{ED350901-50F4-432B-B506-8DEB1C6D9DD3}" type="pres">
      <dgm:prSet presAssocID="{C14DB087-A645-4F18-83F9-05126BB5227F}" presName="diagram" presStyleCnt="0">
        <dgm:presLayoutVars>
          <dgm:dir/>
          <dgm:animLvl val="lvl"/>
          <dgm:resizeHandles val="exact"/>
        </dgm:presLayoutVars>
      </dgm:prSet>
      <dgm:spPr/>
    </dgm:pt>
    <dgm:pt modelId="{7F8D08A4-1FEF-49D4-B343-A6A4C9E2E936}" type="pres">
      <dgm:prSet presAssocID="{F6C8552A-D16A-4991-98E3-5155C8819F74}" presName="compNode" presStyleCnt="0"/>
      <dgm:spPr/>
    </dgm:pt>
    <dgm:pt modelId="{DDCE4115-9092-43AE-911C-2AFAA7FFC584}" type="pres">
      <dgm:prSet presAssocID="{F6C8552A-D16A-4991-98E3-5155C8819F74}" presName="childRect" presStyleLbl="bgAcc1" presStyleIdx="0" presStyleCnt="1" custScaleX="191909" custLinFactNeighborX="-48330" custLinFactNeighborY="-77">
        <dgm:presLayoutVars>
          <dgm:bulletEnabled val="1"/>
        </dgm:presLayoutVars>
      </dgm:prSet>
      <dgm:spPr>
        <a:gradFill rotWithShape="0">
          <a:gsLst>
            <a:gs pos="0">
              <a:srgbClr val="FFC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spPr>
    </dgm:pt>
    <dgm:pt modelId="{F3410D89-2D8A-4331-806B-7AA45376594F}" type="pres">
      <dgm:prSet presAssocID="{F6C8552A-D16A-4991-98E3-5155C8819F74}" presName="parentText" presStyleLbl="node1" presStyleIdx="0" presStyleCnt="0">
        <dgm:presLayoutVars>
          <dgm:chMax val="0"/>
          <dgm:bulletEnabled val="1"/>
        </dgm:presLayoutVars>
      </dgm:prSet>
      <dgm:spPr/>
      <dgm:t>
        <a:bodyPr/>
        <a:lstStyle/>
        <a:p>
          <a:endParaRPr lang="es-ES"/>
        </a:p>
      </dgm:t>
    </dgm:pt>
    <dgm:pt modelId="{6DEA22E7-09FE-41F4-869F-ECD52D7AD0AA}" type="pres">
      <dgm:prSet presAssocID="{F6C8552A-D16A-4991-98E3-5155C8819F74}" presName="parentRect" presStyleLbl="alignNode1" presStyleIdx="0" presStyleCnt="1" custScaleX="240178" custScaleY="311056"/>
      <dgm:spPr/>
      <dgm:t>
        <a:bodyPr/>
        <a:lstStyle/>
        <a:p>
          <a:endParaRPr lang="es-ES"/>
        </a:p>
      </dgm:t>
    </dgm:pt>
    <dgm:pt modelId="{C40BBB5E-869C-46CE-9D80-FB4C86ADBB19}" type="pres">
      <dgm:prSet presAssocID="{F6C8552A-D16A-4991-98E3-5155C8819F74}" presName="adorn" presStyleLbl="fgAccFollowNode1" presStyleIdx="0" presStyleCnt="1" custScaleX="196800" custScaleY="318453" custLinFactX="57727" custLinFactNeighborX="100000" custLinFactNeighborY="-83226"/>
      <dgm:spPr>
        <a:prstGeom prst="flowChartAlternateProcess">
          <a:avLst/>
        </a:prstGeom>
        <a:blipFill rotWithShape="1">
          <a:blip xmlns:r="http://schemas.openxmlformats.org/officeDocument/2006/relationships" r:embed="rId1"/>
          <a:stretch>
            <a:fillRect/>
          </a:stretch>
        </a:blipFill>
      </dgm:spPr>
    </dgm:pt>
  </dgm:ptLst>
  <dgm:cxnLst>
    <dgm:cxn modelId="{88BFD672-8A9F-4521-A929-50C060FEC00B}" type="presOf" srcId="{F6C8552A-D16A-4991-98E3-5155C8819F74}" destId="{F3410D89-2D8A-4331-806B-7AA45376594F}" srcOrd="0" destOrd="0" presId="urn:microsoft.com/office/officeart/2005/8/layout/bList2"/>
    <dgm:cxn modelId="{FF88B515-C7C3-482C-99A9-D213DBA6D2B9}" type="presOf" srcId="{F6C8552A-D16A-4991-98E3-5155C8819F74}" destId="{6DEA22E7-09FE-41F4-869F-ECD52D7AD0AA}" srcOrd="1" destOrd="0" presId="urn:microsoft.com/office/officeart/2005/8/layout/bList2"/>
    <dgm:cxn modelId="{9EBE3EF8-0770-4D79-9AC9-F49F842A848D}" srcId="{C14DB087-A645-4F18-83F9-05126BB5227F}" destId="{F6C8552A-D16A-4991-98E3-5155C8819F74}" srcOrd="0" destOrd="0" parTransId="{7ECF9173-E1D3-400B-80E1-70080129B2F9}" sibTransId="{667DAFFE-C462-4D3D-80B6-D8D4BE376DAB}"/>
    <dgm:cxn modelId="{8B9AD866-8CE4-4620-839B-DDF1F310C828}" type="presOf" srcId="{C14DB087-A645-4F18-83F9-05126BB5227F}" destId="{ED350901-50F4-432B-B506-8DEB1C6D9DD3}" srcOrd="0" destOrd="0" presId="urn:microsoft.com/office/officeart/2005/8/layout/bList2"/>
    <dgm:cxn modelId="{7AED2725-BEE5-4D6C-96D4-2F100AA33BFB}" type="presParOf" srcId="{ED350901-50F4-432B-B506-8DEB1C6D9DD3}" destId="{7F8D08A4-1FEF-49D4-B343-A6A4C9E2E936}" srcOrd="0" destOrd="0" presId="urn:microsoft.com/office/officeart/2005/8/layout/bList2"/>
    <dgm:cxn modelId="{051F0909-9FD7-45F0-AE36-2465B48DEF2F}" type="presParOf" srcId="{7F8D08A4-1FEF-49D4-B343-A6A4C9E2E936}" destId="{DDCE4115-9092-43AE-911C-2AFAA7FFC584}" srcOrd="0" destOrd="0" presId="urn:microsoft.com/office/officeart/2005/8/layout/bList2"/>
    <dgm:cxn modelId="{63F915AA-9BF2-4432-B290-7893CCBC931A}" type="presParOf" srcId="{7F8D08A4-1FEF-49D4-B343-A6A4C9E2E936}" destId="{F3410D89-2D8A-4331-806B-7AA45376594F}" srcOrd="1" destOrd="0" presId="urn:microsoft.com/office/officeart/2005/8/layout/bList2"/>
    <dgm:cxn modelId="{13A58D0A-3F49-45F5-BF8B-431C18C58801}" type="presParOf" srcId="{7F8D08A4-1FEF-49D4-B343-A6A4C9E2E936}" destId="{6DEA22E7-09FE-41F4-869F-ECD52D7AD0AA}" srcOrd="2" destOrd="0" presId="urn:microsoft.com/office/officeart/2005/8/layout/bList2"/>
    <dgm:cxn modelId="{36707DD4-C77C-410D-8AA5-6F69477FCB52}" type="presParOf" srcId="{7F8D08A4-1FEF-49D4-B343-A6A4C9E2E936}" destId="{C40BBB5E-869C-46CE-9D80-FB4C86ADBB19}" srcOrd="3" destOrd="0" presId="urn:microsoft.com/office/officeart/2005/8/layout/b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B6C853-3C0A-4979-98B1-9D0CEFDBD3B6}">
      <dsp:nvSpPr>
        <dsp:cNvPr id="0" name=""/>
        <dsp:cNvSpPr/>
      </dsp:nvSpPr>
      <dsp:spPr>
        <a:xfrm>
          <a:off x="4613" y="1528249"/>
          <a:ext cx="2247751" cy="1853924"/>
        </a:xfrm>
        <a:prstGeom prst="roundRect">
          <a:avLst>
            <a:gd name="adj" fmla="val 10000"/>
          </a:avLst>
        </a:prstGeom>
        <a:blipFill rotWithShape="0">
          <a:blip xmlns:r="http://schemas.openxmlformats.org/officeDocument/2006/relationships" r:embed="rId1"/>
          <a:stretch>
            <a:fillRect/>
          </a:stretch>
        </a:blip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E6791C0-F0F0-469A-825C-28E68F4A9A83}">
      <dsp:nvSpPr>
        <dsp:cNvPr id="0" name=""/>
        <dsp:cNvSpPr/>
      </dsp:nvSpPr>
      <dsp:spPr>
        <a:xfrm>
          <a:off x="1285701" y="2034123"/>
          <a:ext cx="2383823" cy="2383823"/>
        </a:xfrm>
        <a:prstGeom prst="leftCircularArrow">
          <a:avLst>
            <a:gd name="adj1" fmla="val 2759"/>
            <a:gd name="adj2" fmla="val 336331"/>
            <a:gd name="adj3" fmla="val 2111842"/>
            <a:gd name="adj4" fmla="val 9024489"/>
            <a:gd name="adj5" fmla="val 3218"/>
          </a:avLst>
        </a:prstGeom>
        <a:solidFill>
          <a:schemeClr val="accent4">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F7D6AEE1-3E57-4740-B84F-B9CB56ECA94F}">
      <dsp:nvSpPr>
        <dsp:cNvPr id="0" name=""/>
        <dsp:cNvSpPr/>
      </dsp:nvSpPr>
      <dsp:spPr>
        <a:xfrm>
          <a:off x="504113" y="2984904"/>
          <a:ext cx="1998001" cy="794539"/>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s-ES" sz="1600" kern="1200" dirty="0" smtClean="0"/>
            <a:t>Búsqueda de información secundaria (virtual)</a:t>
          </a:r>
          <a:endParaRPr lang="es-ES" sz="1600" kern="1200" dirty="0"/>
        </a:p>
      </dsp:txBody>
      <dsp:txXfrm>
        <a:off x="527384" y="3008175"/>
        <a:ext cx="1951459" cy="747997"/>
      </dsp:txXfrm>
    </dsp:sp>
    <dsp:sp modelId="{06EA174B-4372-419A-AD0F-042161C92845}">
      <dsp:nvSpPr>
        <dsp:cNvPr id="0" name=""/>
        <dsp:cNvSpPr/>
      </dsp:nvSpPr>
      <dsp:spPr>
        <a:xfrm>
          <a:off x="2815249" y="1528249"/>
          <a:ext cx="2247751" cy="1853924"/>
        </a:xfrm>
        <a:prstGeom prst="roundRect">
          <a:avLst>
            <a:gd name="adj" fmla="val 10000"/>
          </a:avLst>
        </a:prstGeom>
        <a:blipFill rotWithShape="0">
          <a:blip xmlns:r="http://schemas.openxmlformats.org/officeDocument/2006/relationships" r:embed="rId2"/>
          <a:stretch>
            <a:fillRect/>
          </a:stretch>
        </a:blipFill>
        <a:ln w="12700" cap="flat" cmpd="sng" algn="ctr">
          <a:solidFill>
            <a:schemeClr val="accent4">
              <a:hueOff val="5197846"/>
              <a:satOff val="-23984"/>
              <a:lumOff val="883"/>
              <a:alphaOff val="0"/>
            </a:schemeClr>
          </a:solidFill>
          <a:prstDash val="solid"/>
          <a:miter lim="800000"/>
        </a:ln>
        <a:effectLst/>
      </dsp:spPr>
      <dsp:style>
        <a:lnRef idx="2">
          <a:scrgbClr r="0" g="0" b="0"/>
        </a:lnRef>
        <a:fillRef idx="1">
          <a:scrgbClr r="0" g="0" b="0"/>
        </a:fillRef>
        <a:effectRef idx="0">
          <a:scrgbClr r="0" g="0" b="0"/>
        </a:effectRef>
        <a:fontRef idx="minor"/>
      </dsp:style>
    </dsp:sp>
    <dsp:sp modelId="{449A20F3-8A30-4F84-8E21-C96401E4A9C5}">
      <dsp:nvSpPr>
        <dsp:cNvPr id="0" name=""/>
        <dsp:cNvSpPr/>
      </dsp:nvSpPr>
      <dsp:spPr>
        <a:xfrm>
          <a:off x="4077605" y="419786"/>
          <a:ext cx="2671036" cy="2671036"/>
        </a:xfrm>
        <a:prstGeom prst="circularArrow">
          <a:avLst>
            <a:gd name="adj1" fmla="val 2462"/>
            <a:gd name="adj2" fmla="val 298102"/>
            <a:gd name="adj3" fmla="val 19526387"/>
            <a:gd name="adj4" fmla="val 12575511"/>
            <a:gd name="adj5" fmla="val 2872"/>
          </a:avLst>
        </a:prstGeom>
        <a:solidFill>
          <a:schemeClr val="accent4">
            <a:hueOff val="10395692"/>
            <a:satOff val="-47968"/>
            <a:lumOff val="1765"/>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88982EE5-739D-49CF-A37B-3CC1F0DAB75E}">
      <dsp:nvSpPr>
        <dsp:cNvPr id="0" name=""/>
        <dsp:cNvSpPr/>
      </dsp:nvSpPr>
      <dsp:spPr>
        <a:xfrm>
          <a:off x="3314749" y="1130979"/>
          <a:ext cx="1998001" cy="794539"/>
        </a:xfrm>
        <a:prstGeom prst="roundRect">
          <a:avLst>
            <a:gd name="adj" fmla="val 10000"/>
          </a:avLst>
        </a:prstGeom>
        <a:solidFill>
          <a:schemeClr val="accent4">
            <a:hueOff val="5197846"/>
            <a:satOff val="-23984"/>
            <a:lumOff val="883"/>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s-ES" sz="1600" kern="1200" dirty="0" smtClean="0"/>
            <a:t>Matriz de recopilación de información</a:t>
          </a:r>
          <a:endParaRPr lang="es-ES" sz="1600" kern="1200" dirty="0"/>
        </a:p>
      </dsp:txBody>
      <dsp:txXfrm>
        <a:off x="3338020" y="1154250"/>
        <a:ext cx="1951459" cy="747997"/>
      </dsp:txXfrm>
    </dsp:sp>
    <dsp:sp modelId="{6BA81B6B-66AF-415A-9F28-A0F7FB4BDD1C}">
      <dsp:nvSpPr>
        <dsp:cNvPr id="0" name=""/>
        <dsp:cNvSpPr/>
      </dsp:nvSpPr>
      <dsp:spPr>
        <a:xfrm>
          <a:off x="5625885" y="1528249"/>
          <a:ext cx="2247751" cy="1853924"/>
        </a:xfrm>
        <a:prstGeom prst="roundRect">
          <a:avLst>
            <a:gd name="adj" fmla="val 10000"/>
          </a:avLst>
        </a:prstGeom>
        <a:blipFill rotWithShape="0">
          <a:blip xmlns:r="http://schemas.openxmlformats.org/officeDocument/2006/relationships" r:embed="rId3"/>
          <a:stretch>
            <a:fillRect/>
          </a:stretch>
        </a:blipFill>
        <a:ln w="12700" cap="flat" cmpd="sng" algn="ctr">
          <a:solidFill>
            <a:schemeClr val="accent4">
              <a:hueOff val="10395692"/>
              <a:satOff val="-47968"/>
              <a:lumOff val="1765"/>
              <a:alphaOff val="0"/>
            </a:schemeClr>
          </a:solidFill>
          <a:prstDash val="solid"/>
          <a:miter lim="800000"/>
        </a:ln>
        <a:effectLst/>
      </dsp:spPr>
      <dsp:style>
        <a:lnRef idx="2">
          <a:scrgbClr r="0" g="0" b="0"/>
        </a:lnRef>
        <a:fillRef idx="1">
          <a:scrgbClr r="0" g="0" b="0"/>
        </a:fillRef>
        <a:effectRef idx="0">
          <a:scrgbClr r="0" g="0" b="0"/>
        </a:effectRef>
        <a:fontRef idx="minor"/>
      </dsp:style>
    </dsp:sp>
    <dsp:sp modelId="{29EFF882-EE21-4661-8D79-40CBBFDC11EF}">
      <dsp:nvSpPr>
        <dsp:cNvPr id="0" name=""/>
        <dsp:cNvSpPr/>
      </dsp:nvSpPr>
      <dsp:spPr>
        <a:xfrm>
          <a:off x="6125385" y="2984904"/>
          <a:ext cx="1998001" cy="794539"/>
        </a:xfrm>
        <a:prstGeom prst="roundRect">
          <a:avLst>
            <a:gd name="adj" fmla="val 10000"/>
          </a:avLst>
        </a:prstGeom>
        <a:solidFill>
          <a:schemeClr val="accent4">
            <a:hueOff val="10395692"/>
            <a:satOff val="-47968"/>
            <a:lumOff val="1765"/>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s-ES" sz="1600" kern="1200" dirty="0" smtClean="0"/>
            <a:t>Estructuración del articulo de revisión bibliográfica</a:t>
          </a:r>
          <a:endParaRPr lang="es-ES" sz="1600" kern="1200" dirty="0"/>
        </a:p>
      </dsp:txBody>
      <dsp:txXfrm>
        <a:off x="6148656" y="3008175"/>
        <a:ext cx="1951459" cy="74799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0AD296-B06C-4255-9EC9-43B42B34A615}">
      <dsp:nvSpPr>
        <dsp:cNvPr id="0" name=""/>
        <dsp:cNvSpPr/>
      </dsp:nvSpPr>
      <dsp:spPr>
        <a:xfrm rot="10800000">
          <a:off x="310656" y="883"/>
          <a:ext cx="9894287" cy="1209216"/>
        </a:xfrm>
        <a:prstGeom prst="homePlat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231" tIns="209550" rIns="391160" bIns="209550" numCol="1" spcCol="1270" anchor="ctr" anchorCtr="0">
          <a:noAutofit/>
        </a:bodyPr>
        <a:lstStyle/>
        <a:p>
          <a:pPr lvl="0" algn="ctr" defTabSz="2444750">
            <a:lnSpc>
              <a:spcPct val="90000"/>
            </a:lnSpc>
            <a:spcBef>
              <a:spcPct val="0"/>
            </a:spcBef>
            <a:spcAft>
              <a:spcPct val="35000"/>
            </a:spcAft>
          </a:pPr>
          <a:r>
            <a:rPr lang="es-CO" sz="5500" b="1" kern="1200" dirty="0" smtClean="0"/>
            <a:t>Análisis de datos</a:t>
          </a:r>
          <a:endParaRPr lang="es-ES" sz="5500" kern="1200" dirty="0"/>
        </a:p>
      </dsp:txBody>
      <dsp:txXfrm rot="10800000">
        <a:off x="612960" y="883"/>
        <a:ext cx="9591983" cy="1209216"/>
      </dsp:txXfrm>
    </dsp:sp>
    <dsp:sp modelId="{A5B275E7-621A-4FEF-A435-2F55CD223BC6}">
      <dsp:nvSpPr>
        <dsp:cNvPr id="0" name=""/>
        <dsp:cNvSpPr/>
      </dsp:nvSpPr>
      <dsp:spPr>
        <a:xfrm>
          <a:off x="1156754" y="883"/>
          <a:ext cx="1209216" cy="1209216"/>
        </a:xfrm>
        <a:prstGeom prst="ellipse">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B1B2034-75A7-4D70-8874-EB1AC7A4BF30}">
      <dsp:nvSpPr>
        <dsp:cNvPr id="0" name=""/>
        <dsp:cNvSpPr/>
      </dsp:nvSpPr>
      <dsp:spPr>
        <a:xfrm rot="10800000">
          <a:off x="324712" y="1571060"/>
          <a:ext cx="9866175" cy="1209216"/>
        </a:xfrm>
        <a:prstGeom prst="homePlate">
          <a:avLst/>
        </a:prstGeom>
        <a:solidFill>
          <a:schemeClr val="accent3">
            <a:hueOff val="1355300"/>
            <a:satOff val="50000"/>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231" tIns="209550" rIns="391160" bIns="209550" numCol="1" spcCol="1270" anchor="ctr" anchorCtr="0">
          <a:noAutofit/>
        </a:bodyPr>
        <a:lstStyle/>
        <a:p>
          <a:pPr lvl="0" algn="ctr" defTabSz="2444750">
            <a:lnSpc>
              <a:spcPct val="90000"/>
            </a:lnSpc>
            <a:spcBef>
              <a:spcPct val="0"/>
            </a:spcBef>
            <a:spcAft>
              <a:spcPct val="35000"/>
            </a:spcAft>
          </a:pPr>
          <a:r>
            <a:rPr lang="es-CO" sz="5500" b="1" kern="1200" dirty="0" smtClean="0"/>
            <a:t>Redes de innovación</a:t>
          </a:r>
          <a:endParaRPr lang="es-ES" sz="5500" kern="1200" dirty="0"/>
        </a:p>
      </dsp:txBody>
      <dsp:txXfrm rot="10800000">
        <a:off x="627016" y="1571060"/>
        <a:ext cx="9563871" cy="1209216"/>
      </dsp:txXfrm>
    </dsp:sp>
    <dsp:sp modelId="{75BC172A-2CDC-4244-B6F5-ED80DE895249}">
      <dsp:nvSpPr>
        <dsp:cNvPr id="0" name=""/>
        <dsp:cNvSpPr/>
      </dsp:nvSpPr>
      <dsp:spPr>
        <a:xfrm>
          <a:off x="1156754" y="1571060"/>
          <a:ext cx="1209216" cy="1209216"/>
        </a:xfrm>
        <a:prstGeom prst="ellipse">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E422717-250C-4BE1-AD22-0D6F0360D9A7}">
      <dsp:nvSpPr>
        <dsp:cNvPr id="0" name=""/>
        <dsp:cNvSpPr/>
      </dsp:nvSpPr>
      <dsp:spPr>
        <a:xfrm rot="10800000">
          <a:off x="268454" y="3141237"/>
          <a:ext cx="9978691" cy="1209216"/>
        </a:xfrm>
        <a:prstGeom prst="homePlate">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231" tIns="209550" rIns="391160" bIns="209550" numCol="1" spcCol="1270" anchor="ctr" anchorCtr="0">
          <a:noAutofit/>
        </a:bodyPr>
        <a:lstStyle/>
        <a:p>
          <a:pPr lvl="0" algn="ctr" defTabSz="2444750">
            <a:lnSpc>
              <a:spcPct val="90000"/>
            </a:lnSpc>
            <a:spcBef>
              <a:spcPct val="0"/>
            </a:spcBef>
            <a:spcAft>
              <a:spcPct val="35000"/>
            </a:spcAft>
          </a:pPr>
          <a:r>
            <a:rPr lang="es-CO" sz="5500" b="1" kern="1200" dirty="0" smtClean="0"/>
            <a:t>Políticas públicas </a:t>
          </a:r>
          <a:endParaRPr lang="es-ES" sz="5500" kern="1200" dirty="0"/>
        </a:p>
      </dsp:txBody>
      <dsp:txXfrm rot="10800000">
        <a:off x="570758" y="3141237"/>
        <a:ext cx="9676387" cy="1209216"/>
      </dsp:txXfrm>
    </dsp:sp>
    <dsp:sp modelId="{095E23B0-26A1-4356-9E6E-DF3E18CE9EDB}">
      <dsp:nvSpPr>
        <dsp:cNvPr id="0" name=""/>
        <dsp:cNvSpPr/>
      </dsp:nvSpPr>
      <dsp:spPr>
        <a:xfrm>
          <a:off x="1156754" y="3141237"/>
          <a:ext cx="1209216" cy="1209216"/>
        </a:xfrm>
        <a:prstGeom prst="ellipse">
          <a:avLst/>
        </a:prstGeom>
        <a:blipFill rotWithShape="1">
          <a:blip xmlns:r="http://schemas.openxmlformats.org/officeDocument/2006/relationships" r:embed="rId3"/>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04F9D2-7B08-41C6-8E46-C58CD56AA12A}">
      <dsp:nvSpPr>
        <dsp:cNvPr id="0" name=""/>
        <dsp:cNvSpPr/>
      </dsp:nvSpPr>
      <dsp:spPr>
        <a:xfrm>
          <a:off x="2032072" y="2266729"/>
          <a:ext cx="3930398" cy="2565400"/>
        </a:xfrm>
        <a:prstGeom prst="ellipse">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lvl="0" algn="ctr" defTabSz="2889250">
            <a:lnSpc>
              <a:spcPct val="90000"/>
            </a:lnSpc>
            <a:spcBef>
              <a:spcPct val="0"/>
            </a:spcBef>
            <a:spcAft>
              <a:spcPct val="35000"/>
            </a:spcAft>
          </a:pPr>
          <a:endParaRPr lang="es-ES" sz="6500" kern="1200" dirty="0"/>
        </a:p>
      </dsp:txBody>
      <dsp:txXfrm>
        <a:off x="2607665" y="2642423"/>
        <a:ext cx="2779212" cy="1814012"/>
      </dsp:txXfrm>
    </dsp:sp>
    <dsp:sp modelId="{7B8D5318-FA8B-490B-9FFC-C4082871AE8E}">
      <dsp:nvSpPr>
        <dsp:cNvPr id="0" name=""/>
        <dsp:cNvSpPr/>
      </dsp:nvSpPr>
      <dsp:spPr>
        <a:xfrm rot="13332089">
          <a:off x="878449" y="1333872"/>
          <a:ext cx="2157351" cy="731139"/>
        </a:xfrm>
        <a:prstGeom prst="lef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853F59F-1C42-4275-926B-917FF6A6BC97}">
      <dsp:nvSpPr>
        <dsp:cNvPr id="0" name=""/>
        <dsp:cNvSpPr/>
      </dsp:nvSpPr>
      <dsp:spPr>
        <a:xfrm>
          <a:off x="-936133" y="0"/>
          <a:ext cx="4188378" cy="1949704"/>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just" defTabSz="622300">
            <a:lnSpc>
              <a:spcPct val="90000"/>
            </a:lnSpc>
            <a:spcBef>
              <a:spcPct val="0"/>
            </a:spcBef>
            <a:spcAft>
              <a:spcPct val="35000"/>
            </a:spcAft>
          </a:pPr>
          <a:r>
            <a:rPr lang="es-CO" sz="1400" b="1" kern="1200" dirty="0" smtClean="0"/>
            <a:t>En Brasil la colecta de datos asocio observación participante y aplicación de cuestionario exploratorio basado sobre las variables estructurales, activos y producciones de las unidades de producción familiar dando como resultado la importancia de las acciones de reciprocidad en su construcción social (</a:t>
          </a:r>
          <a:r>
            <a:rPr lang="es-ES" sz="1400" b="1" kern="1200" dirty="0" smtClean="0"/>
            <a:t>Sabourin, E.,2017)</a:t>
          </a:r>
          <a:endParaRPr lang="es-ES" sz="1400" kern="1200" dirty="0"/>
        </a:p>
      </dsp:txBody>
      <dsp:txXfrm>
        <a:off x="-879028" y="57105"/>
        <a:ext cx="4074168" cy="1835494"/>
      </dsp:txXfrm>
    </dsp:sp>
    <dsp:sp modelId="{B323042D-6DB4-4E04-9796-3426D9E4A1BC}">
      <dsp:nvSpPr>
        <dsp:cNvPr id="0" name=""/>
        <dsp:cNvSpPr/>
      </dsp:nvSpPr>
      <dsp:spPr>
        <a:xfrm rot="19067911">
          <a:off x="4958741" y="1333872"/>
          <a:ext cx="2157351" cy="731139"/>
        </a:xfrm>
        <a:prstGeom prst="leftArrow">
          <a:avLst>
            <a:gd name="adj1" fmla="val 60000"/>
            <a:gd name="adj2" fmla="val 50000"/>
          </a:avLst>
        </a:prstGeom>
        <a:solidFill>
          <a:schemeClr val="accent5">
            <a:hueOff val="-7353344"/>
            <a:satOff val="-10228"/>
            <a:lumOff val="-392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49BD2B7-7A0B-4295-B12A-BCC4EBF21DCD}">
      <dsp:nvSpPr>
        <dsp:cNvPr id="0" name=""/>
        <dsp:cNvSpPr/>
      </dsp:nvSpPr>
      <dsp:spPr>
        <a:xfrm>
          <a:off x="4608840" y="0"/>
          <a:ext cx="4455292" cy="1949704"/>
        </a:xfrm>
        <a:prstGeom prst="roundRect">
          <a:avLst>
            <a:gd name="adj" fmla="val 10000"/>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just" defTabSz="577850">
            <a:lnSpc>
              <a:spcPct val="90000"/>
            </a:lnSpc>
            <a:spcBef>
              <a:spcPct val="0"/>
            </a:spcBef>
            <a:spcAft>
              <a:spcPct val="35000"/>
            </a:spcAft>
          </a:pPr>
          <a:r>
            <a:rPr lang="es-CO" sz="1300" b="1" kern="1200" dirty="0" smtClean="0"/>
            <a:t>De una manera muy similar en Santa Catarina, Brasil se realizaron cuestionarios a los productores con la diferencia de que estas se hicieron en el lugar de actividad de los mismos de manera que fuese posible captar sus opiniones para luego considerarlas y capturar percepciones finales y así formular métodos de solución ante el limitante presentado en la investigación. (</a:t>
          </a:r>
          <a:r>
            <a:rPr lang="es-ES" sz="1300" b="1" kern="1200" dirty="0" smtClean="0"/>
            <a:t>Pereira, L. L., 2017)</a:t>
          </a:r>
          <a:endParaRPr lang="es-ES" sz="1300" kern="1200" dirty="0"/>
        </a:p>
      </dsp:txBody>
      <dsp:txXfrm>
        <a:off x="4665945" y="57105"/>
        <a:ext cx="4341082" cy="183549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5CE93E-6AE4-43E6-89D7-BF672F32CCE4}">
      <dsp:nvSpPr>
        <dsp:cNvPr id="0" name=""/>
        <dsp:cNvSpPr/>
      </dsp:nvSpPr>
      <dsp:spPr>
        <a:xfrm>
          <a:off x="0" y="332721"/>
          <a:ext cx="4772322" cy="2392302"/>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just" defTabSz="577850">
            <a:lnSpc>
              <a:spcPct val="90000"/>
            </a:lnSpc>
            <a:spcBef>
              <a:spcPct val="0"/>
            </a:spcBef>
            <a:spcAft>
              <a:spcPct val="35000"/>
            </a:spcAft>
          </a:pPr>
          <a:r>
            <a:rPr lang="es-CO" sz="1300" b="1" kern="1200" dirty="0" smtClean="0"/>
            <a:t>Para el Instituto Nacional de Tecnología Agropecuaria de Argentina (INTA) consistió en entrevistar a sus extensionistas con el propósito de extraer aprendizajes para fortalecer el impacto de las acciones (</a:t>
          </a:r>
          <a:r>
            <a:rPr lang="es-ES" sz="1300" b="1" kern="1200" dirty="0" smtClean="0"/>
            <a:t>Landini, F. 2016)</a:t>
          </a:r>
          <a:endParaRPr lang="es-ES" sz="1300" kern="1200" dirty="0"/>
        </a:p>
      </dsp:txBody>
      <dsp:txXfrm>
        <a:off x="70068" y="402789"/>
        <a:ext cx="3020992" cy="2252166"/>
      </dsp:txXfrm>
    </dsp:sp>
    <dsp:sp modelId="{988BB35C-5335-4ED4-A6E1-2EEE763478AC}">
      <dsp:nvSpPr>
        <dsp:cNvPr id="0" name=""/>
        <dsp:cNvSpPr/>
      </dsp:nvSpPr>
      <dsp:spPr>
        <a:xfrm>
          <a:off x="2344056" y="2819429"/>
          <a:ext cx="4737433" cy="2392302"/>
        </a:xfrm>
        <a:prstGeom prst="roundRect">
          <a:avLst>
            <a:gd name="adj" fmla="val 10000"/>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just" defTabSz="577850">
            <a:lnSpc>
              <a:spcPct val="90000"/>
            </a:lnSpc>
            <a:spcBef>
              <a:spcPct val="0"/>
            </a:spcBef>
            <a:spcAft>
              <a:spcPct val="35000"/>
            </a:spcAft>
          </a:pPr>
          <a:r>
            <a:rPr lang="es-CO" sz="1300" b="1" kern="1200" dirty="0" smtClean="0"/>
            <a:t>Se tiene una serie de entrevistas realizadas a horticultores en Argentina en la que se buscó indagar sobre la incorporación de innovaciones tecnológicas  dando como resultado como los factores contextuales pueden ejercer grandes presiones para que los agricultores opten por incorporar innovaciones tecnológicas (</a:t>
          </a:r>
          <a:r>
            <a:rPr lang="es-ES" sz="1300" b="1" kern="1200" dirty="0" smtClean="0"/>
            <a:t>Blandi, M. L. 2018)</a:t>
          </a:r>
          <a:endParaRPr lang="es-ES" sz="1300" kern="1200" dirty="0"/>
        </a:p>
      </dsp:txBody>
      <dsp:txXfrm>
        <a:off x="2414124" y="2889497"/>
        <a:ext cx="2695002" cy="2252166"/>
      </dsp:txXfrm>
    </dsp:sp>
    <dsp:sp modelId="{151638A0-904D-48F1-B78B-5F9E91C2BE31}">
      <dsp:nvSpPr>
        <dsp:cNvPr id="0" name=""/>
        <dsp:cNvSpPr/>
      </dsp:nvSpPr>
      <dsp:spPr>
        <a:xfrm>
          <a:off x="5110306" y="944336"/>
          <a:ext cx="1554996" cy="1554996"/>
        </a:xfrm>
        <a:prstGeom prst="downArrow">
          <a:avLst>
            <a:gd name="adj1" fmla="val 55000"/>
            <a:gd name="adj2" fmla="val 45000"/>
          </a:avLst>
        </a:prstGeom>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ES" sz="3600" kern="1200">
            <a:solidFill>
              <a:srgbClr val="C00000"/>
            </a:solidFill>
          </a:endParaRPr>
        </a:p>
      </dsp:txBody>
      <dsp:txXfrm>
        <a:off x="5460180" y="944336"/>
        <a:ext cx="855248" cy="117013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456416-E0B5-4899-B4E4-351AAEA95B37}">
      <dsp:nvSpPr>
        <dsp:cNvPr id="0" name=""/>
        <dsp:cNvSpPr/>
      </dsp:nvSpPr>
      <dsp:spPr>
        <a:xfrm>
          <a:off x="0" y="164985"/>
          <a:ext cx="3992562" cy="4791074"/>
        </a:xfrm>
        <a:prstGeom prst="roundRect">
          <a:avLst>
            <a:gd name="adj" fmla="val 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54305" rIns="200025" bIns="0" numCol="1" spcCol="1270" anchor="t" anchorCtr="0">
          <a:noAutofit/>
        </a:bodyPr>
        <a:lstStyle/>
        <a:p>
          <a:pPr lvl="0" algn="r" defTabSz="2000250">
            <a:lnSpc>
              <a:spcPct val="90000"/>
            </a:lnSpc>
            <a:spcBef>
              <a:spcPct val="0"/>
            </a:spcBef>
            <a:spcAft>
              <a:spcPct val="35000"/>
            </a:spcAft>
          </a:pPr>
          <a:endParaRPr lang="es-ES" sz="4500" kern="1200" dirty="0"/>
        </a:p>
      </dsp:txBody>
      <dsp:txXfrm rot="16200000">
        <a:off x="-1565084" y="1730069"/>
        <a:ext cx="3928681" cy="798512"/>
      </dsp:txXfrm>
    </dsp:sp>
    <dsp:sp modelId="{AC89BFE7-8A9C-4AC1-B91E-7D4ACC80B6CA}">
      <dsp:nvSpPr>
        <dsp:cNvPr id="0" name=""/>
        <dsp:cNvSpPr/>
      </dsp:nvSpPr>
      <dsp:spPr>
        <a:xfrm>
          <a:off x="798512" y="164985"/>
          <a:ext cx="2974459" cy="479107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4864" rIns="0" bIns="0" numCol="1" spcCol="1270" anchor="t" anchorCtr="0">
          <a:noAutofit/>
        </a:bodyPr>
        <a:lstStyle/>
        <a:p>
          <a:pPr lvl="0" algn="l" defTabSz="711200">
            <a:lnSpc>
              <a:spcPct val="90000"/>
            </a:lnSpc>
            <a:spcBef>
              <a:spcPct val="0"/>
            </a:spcBef>
            <a:spcAft>
              <a:spcPct val="35000"/>
            </a:spcAft>
          </a:pPr>
          <a:r>
            <a:rPr lang="es-CO" sz="1600" b="1" kern="1200" dirty="0" smtClean="0"/>
            <a:t>En la provincia de Manzanas, Cuba se consideraron actores claves a los campesinos en diversos talleres y en acciones de trabajo conjunto en los cuales se consideraron temas de percepción social, las experiencias de vida y de trabajo y las visiones de los participantes, esto con la finalidad de sensibilizar y promover su activa participación en las trasformaciones dando como resultado el establecimiento de un ambiente muy favorable, que facilito una aproximación al conocimiento sobre las percepciones de los actores participantes y el intercambio de criterios de información.</a:t>
          </a:r>
          <a:r>
            <a:rPr lang="es-ES" sz="1600" b="1" kern="1200" dirty="0" smtClean="0"/>
            <a:t> (Suset-Pérez, A. 2017)</a:t>
          </a:r>
          <a:endParaRPr lang="es-ES" sz="1600" b="1" kern="1200" dirty="0"/>
        </a:p>
      </dsp:txBody>
      <dsp:txXfrm>
        <a:off x="798512" y="164985"/>
        <a:ext cx="2974459" cy="4791074"/>
      </dsp:txXfrm>
    </dsp:sp>
    <dsp:sp modelId="{8A8711AC-B04B-4836-B98F-BEEF82267225}">
      <dsp:nvSpPr>
        <dsp:cNvPr id="0" name=""/>
        <dsp:cNvSpPr/>
      </dsp:nvSpPr>
      <dsp:spPr>
        <a:xfrm>
          <a:off x="4135437" y="164985"/>
          <a:ext cx="3992562" cy="4791074"/>
        </a:xfrm>
        <a:prstGeom prst="roundRect">
          <a:avLst>
            <a:gd name="adj" fmla="val 5000"/>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54305" rIns="200025" bIns="0" numCol="1" spcCol="1270" anchor="t" anchorCtr="0">
          <a:noAutofit/>
        </a:bodyPr>
        <a:lstStyle/>
        <a:p>
          <a:pPr lvl="0" algn="r" defTabSz="2000250">
            <a:lnSpc>
              <a:spcPct val="90000"/>
            </a:lnSpc>
            <a:spcBef>
              <a:spcPct val="0"/>
            </a:spcBef>
            <a:spcAft>
              <a:spcPct val="35000"/>
            </a:spcAft>
          </a:pPr>
          <a:endParaRPr lang="es-ES" sz="4500" kern="1200" dirty="0"/>
        </a:p>
      </dsp:txBody>
      <dsp:txXfrm rot="16200000">
        <a:off x="2570353" y="1730069"/>
        <a:ext cx="3928681" cy="798512"/>
      </dsp:txXfrm>
    </dsp:sp>
    <dsp:sp modelId="{FB7EBF02-0421-4D93-8B1C-6E605E233AC0}">
      <dsp:nvSpPr>
        <dsp:cNvPr id="0" name=""/>
        <dsp:cNvSpPr/>
      </dsp:nvSpPr>
      <dsp:spPr>
        <a:xfrm rot="5400000">
          <a:off x="3801851" y="4120803"/>
          <a:ext cx="703962" cy="598884"/>
        </a:xfrm>
        <a:prstGeom prst="flowChartExtract">
          <a:avLst/>
        </a:prstGeom>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32A6731-82DF-48FA-AB50-2B6357E04DCB}">
      <dsp:nvSpPr>
        <dsp:cNvPr id="0" name=""/>
        <dsp:cNvSpPr/>
      </dsp:nvSpPr>
      <dsp:spPr>
        <a:xfrm>
          <a:off x="4933950" y="164985"/>
          <a:ext cx="2974459" cy="479107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4864" rIns="0" bIns="0" numCol="1" spcCol="1270" anchor="t" anchorCtr="0">
          <a:noAutofit/>
        </a:bodyPr>
        <a:lstStyle/>
        <a:p>
          <a:pPr lvl="0" algn="l" defTabSz="711200">
            <a:lnSpc>
              <a:spcPct val="90000"/>
            </a:lnSpc>
            <a:spcBef>
              <a:spcPct val="0"/>
            </a:spcBef>
            <a:spcAft>
              <a:spcPct val="35000"/>
            </a:spcAft>
          </a:pPr>
          <a:endParaRPr lang="es-ES" sz="1600" kern="1200" dirty="0"/>
        </a:p>
      </dsp:txBody>
      <dsp:txXfrm>
        <a:off x="4933950" y="164985"/>
        <a:ext cx="2974459" cy="479107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EF783B-E669-42E1-9C7A-32A5AF77121B}">
      <dsp:nvSpPr>
        <dsp:cNvPr id="0" name=""/>
        <dsp:cNvSpPr/>
      </dsp:nvSpPr>
      <dsp:spPr>
        <a:xfrm>
          <a:off x="0" y="325355"/>
          <a:ext cx="7725954" cy="2438400"/>
        </a:xfrm>
        <a:prstGeom prst="roundRect">
          <a:avLst>
            <a:gd name="adj" fmla="val 10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1EA56DF-B61B-482E-A8EB-EEC970F33DFB}">
      <dsp:nvSpPr>
        <dsp:cNvPr id="0" name=""/>
        <dsp:cNvSpPr/>
      </dsp:nvSpPr>
      <dsp:spPr>
        <a:xfrm>
          <a:off x="254219" y="455995"/>
          <a:ext cx="7262396" cy="1788160"/>
        </a:xfrm>
        <a:prstGeom prst="roundRect">
          <a:avLst>
            <a:gd name="adj" fmla="val 10000"/>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45E68FC-96F2-4C00-83A8-F7DB20C176F9}">
      <dsp:nvSpPr>
        <dsp:cNvPr id="0" name=""/>
        <dsp:cNvSpPr/>
      </dsp:nvSpPr>
      <dsp:spPr>
        <a:xfrm rot="10800000">
          <a:off x="231778" y="2438400"/>
          <a:ext cx="7262396" cy="2980266"/>
        </a:xfrm>
        <a:prstGeom prst="round2SameRect">
          <a:avLst>
            <a:gd name="adj1" fmla="val 10500"/>
            <a:gd name="adj2" fmla="val 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t" anchorCtr="0">
          <a:noAutofit/>
        </a:bodyPr>
        <a:lstStyle/>
        <a:p>
          <a:pPr lvl="0" algn="ctr" defTabSz="977900">
            <a:lnSpc>
              <a:spcPct val="90000"/>
            </a:lnSpc>
            <a:spcBef>
              <a:spcPct val="0"/>
            </a:spcBef>
            <a:spcAft>
              <a:spcPct val="35000"/>
            </a:spcAft>
          </a:pPr>
          <a:r>
            <a:rPr lang="es-CO" sz="2200" kern="1200" dirty="0" smtClean="0"/>
            <a:t>En Turrialba, Costa Rica esta herramienta precisa que las experiencias y lecciones aprendidas deberían ser tomadas en cuenta y sistematizadas para promover el escalamiento a otras regiones y organizaciones involucradas en procesos de extensión rural, haciendo que dichos procesos se complementen entre si e incrementen sus impactos y cobertura tanto territorial como de familias rurales. (</a:t>
          </a:r>
          <a:r>
            <a:rPr lang="es-ES" sz="2200" kern="1200" dirty="0" smtClean="0"/>
            <a:t>Gutierrez, I. 2016)</a:t>
          </a:r>
          <a:endParaRPr lang="es-ES" sz="2200" kern="1200" dirty="0"/>
        </a:p>
      </dsp:txBody>
      <dsp:txXfrm rot="10800000">
        <a:off x="323431" y="2438400"/>
        <a:ext cx="7079090" cy="288861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FBA62A-3706-41EE-A301-9161DA876F8A}">
      <dsp:nvSpPr>
        <dsp:cNvPr id="0" name=""/>
        <dsp:cNvSpPr/>
      </dsp:nvSpPr>
      <dsp:spPr>
        <a:xfrm>
          <a:off x="12736" y="0"/>
          <a:ext cx="3969628" cy="5418667"/>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just" defTabSz="533400">
            <a:lnSpc>
              <a:spcPct val="90000"/>
            </a:lnSpc>
            <a:spcBef>
              <a:spcPct val="0"/>
            </a:spcBef>
            <a:spcAft>
              <a:spcPct val="35000"/>
            </a:spcAft>
          </a:pPr>
          <a:r>
            <a:rPr lang="es-CO" sz="1200" b="1" kern="1200" dirty="0" smtClean="0"/>
            <a:t>En Guadalajara, México se incorporaron las TIC mediante cursos y educación continua, en cual tuvo como objetivo apropiar a los integrantes de comunidades rurales de los beneficios del uso de aplicaciones y herramientas disponibles en la web, implementando soluciones para introducir el cambio o la innovación en sus actividades agropecuarias. (</a:t>
          </a:r>
          <a:r>
            <a:rPr lang="es-ES" sz="1200" b="1" kern="1200" dirty="0" smtClean="0"/>
            <a:t>Flores, S. 2017)</a:t>
          </a:r>
          <a:endParaRPr lang="es-ES" sz="1200" b="1" kern="1200" dirty="0"/>
        </a:p>
      </dsp:txBody>
      <dsp:txXfrm>
        <a:off x="12736" y="2167466"/>
        <a:ext cx="3969628" cy="2167466"/>
      </dsp:txXfrm>
    </dsp:sp>
    <dsp:sp modelId="{556BD372-3322-454D-8B0E-CD2D0716C79A}">
      <dsp:nvSpPr>
        <dsp:cNvPr id="0" name=""/>
        <dsp:cNvSpPr/>
      </dsp:nvSpPr>
      <dsp:spPr>
        <a:xfrm>
          <a:off x="333942" y="39237"/>
          <a:ext cx="3327216" cy="2376181"/>
        </a:xfrm>
        <a:prstGeom prst="ellipse">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F5A0141-BAD3-45D6-9A2B-DF24C07469EC}">
      <dsp:nvSpPr>
        <dsp:cNvPr id="0" name=""/>
        <dsp:cNvSpPr/>
      </dsp:nvSpPr>
      <dsp:spPr>
        <a:xfrm>
          <a:off x="4115477" y="0"/>
          <a:ext cx="4012522" cy="5418667"/>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just" defTabSz="533400">
            <a:lnSpc>
              <a:spcPct val="90000"/>
            </a:lnSpc>
            <a:spcBef>
              <a:spcPct val="0"/>
            </a:spcBef>
            <a:spcAft>
              <a:spcPct val="35000"/>
            </a:spcAft>
          </a:pPr>
          <a:r>
            <a:rPr lang="es-CO" sz="1200" b="1" kern="1200" dirty="0" smtClean="0"/>
            <a:t>En Cochabamba, Bolivia se planteó una estrategia con el fin de no depredar más la selva alta, haciendo un uso racional de parcelas agrícolas dejadas en barbecho, implementando sistemas agroforestales (SAF) de diferentes estratos combinando especies maderables, no maderables y cultivos agrícolas.  estrategia de desarrollo de capacidades y asistencia técnica para la implementación de sistemas agroforestales diversificada, proponiendo una certificación por competencias para los productores y líderes</a:t>
          </a:r>
          <a:r>
            <a:rPr lang="es-CO" sz="1200" kern="1200" dirty="0" smtClean="0"/>
            <a:t>. </a:t>
          </a:r>
          <a:r>
            <a:rPr lang="es-CO" sz="1200" b="1" kern="1200" dirty="0" smtClean="0"/>
            <a:t>(</a:t>
          </a:r>
          <a:r>
            <a:rPr lang="es-ES" sz="1200" b="1" kern="1200" dirty="0" smtClean="0"/>
            <a:t>Valero, A. 2018)</a:t>
          </a:r>
          <a:endParaRPr lang="es-ES" sz="1200" b="1" kern="1200" dirty="0"/>
        </a:p>
      </dsp:txBody>
      <dsp:txXfrm>
        <a:off x="4115477" y="2167466"/>
        <a:ext cx="4012522" cy="2167466"/>
      </dsp:txXfrm>
    </dsp:sp>
    <dsp:sp modelId="{5162ADB1-B78D-41BF-9AA2-C5326C1D749A}">
      <dsp:nvSpPr>
        <dsp:cNvPr id="0" name=""/>
        <dsp:cNvSpPr/>
      </dsp:nvSpPr>
      <dsp:spPr>
        <a:xfrm>
          <a:off x="4467993" y="143740"/>
          <a:ext cx="3282016" cy="2167175"/>
        </a:xfrm>
        <a:prstGeom prst="ellipse">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340037C-0A1F-402E-BC97-F74D6F5D0492}">
      <dsp:nvSpPr>
        <dsp:cNvPr id="0" name=""/>
        <dsp:cNvSpPr/>
      </dsp:nvSpPr>
      <dsp:spPr>
        <a:xfrm>
          <a:off x="334226" y="4334933"/>
          <a:ext cx="7459547" cy="812800"/>
        </a:xfrm>
        <a:prstGeom prst="leftRightArrow">
          <a:avLst/>
        </a:prstGeom>
        <a:gradFill rotWithShape="0">
          <a:gsLst>
            <a:gs pos="0">
              <a:srgbClr val="FFFF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BAF557-CB9D-4A7B-8CDF-FCC9C5B84FAA}">
      <dsp:nvSpPr>
        <dsp:cNvPr id="0" name=""/>
        <dsp:cNvSpPr/>
      </dsp:nvSpPr>
      <dsp:spPr>
        <a:xfrm>
          <a:off x="0" y="3028894"/>
          <a:ext cx="6628674" cy="715093"/>
        </a:xfrm>
        <a:prstGeom prst="rect">
          <a:avLst/>
        </a:prstGeom>
        <a:gradFill rotWithShape="0">
          <a:gsLst>
            <a:gs pos="0">
              <a:schemeClr val="bg2">
                <a:lumMod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6E7527F-AB77-4BED-BAA7-66D7B6459C81}">
      <dsp:nvSpPr>
        <dsp:cNvPr id="0" name=""/>
        <dsp:cNvSpPr/>
      </dsp:nvSpPr>
      <dsp:spPr>
        <a:xfrm>
          <a:off x="345178" y="106988"/>
          <a:ext cx="4635540" cy="3067428"/>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384" tIns="0" rIns="175384" bIns="0" numCol="1" spcCol="1270" anchor="ctr" anchorCtr="0">
          <a:noAutofit/>
        </a:bodyPr>
        <a:lstStyle/>
        <a:p>
          <a:pPr lvl="0" algn="just" defTabSz="622300">
            <a:lnSpc>
              <a:spcPct val="90000"/>
            </a:lnSpc>
            <a:spcBef>
              <a:spcPct val="0"/>
            </a:spcBef>
            <a:spcAft>
              <a:spcPct val="35000"/>
            </a:spcAft>
          </a:pPr>
          <a:r>
            <a:rPr lang="es-CO" sz="1400" b="1" kern="1200" dirty="0" smtClean="0"/>
            <a:t>En México se realizó un estudio de caso en donde se presenta un análisis de los principales difusores de innovación en la red de productores de leche del Valle de Mezquital en el estado de Hidalgo. Los resultados demuestran la dinámica del flujo de información y conocimientos que existen entre los actores, así como identificar a aquellos que por su grado de centralidad pueden considerarse como difusores de las innovaciones. Esto nos recuerda que la innovación es un proceso social en donde los canales de difusión están determinados por el mismo sistema social.  (</a:t>
          </a:r>
          <a:r>
            <a:rPr lang="es-ES" sz="1400" b="1" kern="1200" dirty="0" smtClean="0"/>
            <a:t>Cuevas-Reyes, V. 2014)</a:t>
          </a:r>
          <a:endParaRPr lang="es-ES" sz="1400" b="1" kern="1200" dirty="0"/>
        </a:p>
      </dsp:txBody>
      <dsp:txXfrm>
        <a:off x="494917" y="256727"/>
        <a:ext cx="4336062" cy="276795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D2D3FB-D96B-4B19-A73A-08923D67F2A3}">
      <dsp:nvSpPr>
        <dsp:cNvPr id="0" name=""/>
        <dsp:cNvSpPr/>
      </dsp:nvSpPr>
      <dsp:spPr>
        <a:xfrm>
          <a:off x="0" y="0"/>
          <a:ext cx="9977846" cy="4818984"/>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t" anchorCtr="0">
          <a:noAutofit/>
        </a:bodyPr>
        <a:lstStyle/>
        <a:p>
          <a:pPr lvl="0" algn="l" defTabSz="1333500">
            <a:lnSpc>
              <a:spcPct val="90000"/>
            </a:lnSpc>
            <a:spcBef>
              <a:spcPct val="0"/>
            </a:spcBef>
            <a:spcAft>
              <a:spcPct val="35000"/>
            </a:spcAft>
          </a:pPr>
          <a:endParaRPr lang="es-ES" sz="3000" kern="1200" dirty="0"/>
        </a:p>
        <a:p>
          <a:pPr marL="228600" lvl="1" indent="-228600" algn="l" defTabSz="1022350">
            <a:lnSpc>
              <a:spcPct val="90000"/>
            </a:lnSpc>
            <a:spcBef>
              <a:spcPct val="0"/>
            </a:spcBef>
            <a:spcAft>
              <a:spcPct val="15000"/>
            </a:spcAft>
            <a:buChar char="••"/>
          </a:pPr>
          <a:r>
            <a:rPr lang="es-CO" sz="2300" kern="1200" dirty="0" smtClean="0"/>
            <a:t>En Puebla, México. Se realizaron espacios de socialización de jóvenes entre 15 y 29 años en donde se identificaron diferentes temáticas (educación, trabajo, consumo, socialización, desigualdad) siendo trabajo y consumo los ejes de la investigación. Se logró observar a las juventudes rurales no sólo como sujetos generadores de continuidad o “tradición”, sino como constructores e impulsores de nuevas formas de articulación del mismo espacio rural. y, por otra parte, permite observar como ante la implementación de este proyecto en sus vidas, los jóvenes entre tejen acciones prácticas dentro de las propias familias y sus comunidades. (</a:t>
          </a:r>
          <a:r>
            <a:rPr lang="es-ES" sz="2300" kern="1200" dirty="0" smtClean="0"/>
            <a:t>Flores, H. D. H. 2017)</a:t>
          </a:r>
          <a:endParaRPr lang="es-ES" sz="2300" kern="1200" dirty="0"/>
        </a:p>
      </dsp:txBody>
      <dsp:txXfrm>
        <a:off x="2477467" y="0"/>
        <a:ext cx="7500378" cy="4818984"/>
      </dsp:txXfrm>
    </dsp:sp>
    <dsp:sp modelId="{60117C67-38D1-44FA-B02C-43AF7637B857}">
      <dsp:nvSpPr>
        <dsp:cNvPr id="0" name=""/>
        <dsp:cNvSpPr/>
      </dsp:nvSpPr>
      <dsp:spPr>
        <a:xfrm>
          <a:off x="481898" y="481898"/>
          <a:ext cx="1995569" cy="3855187"/>
        </a:xfrm>
        <a:prstGeom prst="roundRect">
          <a:avLst>
            <a:gd name="adj" fmla="val 10000"/>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CE4115-9092-43AE-911C-2AFAA7FFC584}">
      <dsp:nvSpPr>
        <dsp:cNvPr id="0" name=""/>
        <dsp:cNvSpPr/>
      </dsp:nvSpPr>
      <dsp:spPr>
        <a:xfrm>
          <a:off x="1243521" y="2535"/>
          <a:ext cx="4862674" cy="1891460"/>
        </a:xfrm>
        <a:prstGeom prst="round2SameRect">
          <a:avLst>
            <a:gd name="adj1" fmla="val 8000"/>
            <a:gd name="adj2" fmla="val 0"/>
          </a:avLst>
        </a:prstGeom>
        <a:gradFill rotWithShape="0">
          <a:gsLst>
            <a:gs pos="0">
              <a:srgbClr val="FFC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DEA22E7-09FE-41F4-869F-ECD52D7AD0AA}">
      <dsp:nvSpPr>
        <dsp:cNvPr id="0" name=""/>
        <dsp:cNvSpPr/>
      </dsp:nvSpPr>
      <dsp:spPr>
        <a:xfrm>
          <a:off x="1856597" y="1037163"/>
          <a:ext cx="6085735" cy="2529906"/>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0" rIns="16510" bIns="0" numCol="1" spcCol="1270" anchor="ctr" anchorCtr="0">
          <a:noAutofit/>
        </a:bodyPr>
        <a:lstStyle/>
        <a:p>
          <a:pPr lvl="0" algn="just" defTabSz="577850">
            <a:lnSpc>
              <a:spcPct val="90000"/>
            </a:lnSpc>
            <a:spcBef>
              <a:spcPct val="0"/>
            </a:spcBef>
            <a:spcAft>
              <a:spcPct val="35000"/>
            </a:spcAft>
          </a:pPr>
          <a:r>
            <a:rPr lang="es-CO" sz="1300" b="1" kern="1200" dirty="0" smtClean="0"/>
            <a:t>En Cochabamba, Bolivia con el fin de consolidar trabajos articulados entre productores y programas de gobierno se ejecutaron talleres de arranque con el propósito de presentar al equipo técnico y supervisor como entidades operativas técnicas. Así mismo, se procedió con la socialización del proyecto y se orientó a una planificación de actividades de intervención considerando el criterio local y de las organizaciones locales, de manera particular. Se tuvo un documento firmado con los acuerdos y compromisos de cumplimiento de parte de todos los participantes en el taller de arranque y así generar compromiso legítimo de las comunidades.  (</a:t>
          </a:r>
          <a:r>
            <a:rPr lang="es-ES" sz="1300" b="1" kern="1200" dirty="0" smtClean="0"/>
            <a:t>Castro, C. 2017)</a:t>
          </a:r>
          <a:endParaRPr lang="es-ES" sz="1300" b="1" kern="1200" dirty="0"/>
        </a:p>
      </dsp:txBody>
      <dsp:txXfrm>
        <a:off x="1856597" y="1037163"/>
        <a:ext cx="4285729" cy="2529906"/>
      </dsp:txXfrm>
    </dsp:sp>
    <dsp:sp modelId="{C40BBB5E-869C-46CE-9D80-FB4C86ADBB19}">
      <dsp:nvSpPr>
        <dsp:cNvPr id="0" name=""/>
        <dsp:cNvSpPr/>
      </dsp:nvSpPr>
      <dsp:spPr>
        <a:xfrm>
          <a:off x="6458179" y="317886"/>
          <a:ext cx="1745311" cy="2824185"/>
        </a:xfrm>
        <a:prstGeom prst="flowChartAlternateProcess">
          <a:avLst/>
        </a:prstGeom>
        <a:blipFill rotWithShape="1">
          <a:blip xmlns:r="http://schemas.openxmlformats.org/officeDocument/2006/relationships" r:embed="rId1"/>
          <a:stretch>
            <a:fillRect/>
          </a:stretch>
        </a:blip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6.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F76E14-8FAE-427F-9F18-FA565FA4AF07}" type="datetimeFigureOut">
              <a:rPr lang="es-CO" smtClean="0"/>
              <a:t>22/05/2019</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863BED-7717-468B-97D7-C5C815276F0A}" type="slidenum">
              <a:rPr lang="es-CO" smtClean="0"/>
              <a:t>‹Nº›</a:t>
            </a:fld>
            <a:endParaRPr lang="es-CO"/>
          </a:p>
        </p:txBody>
      </p:sp>
    </p:spTree>
    <p:extLst>
      <p:ext uri="{BB962C8B-B14F-4D97-AF65-F5344CB8AC3E}">
        <p14:creationId xmlns:p14="http://schemas.microsoft.com/office/powerpoint/2010/main" val="4194781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CO"/>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CO"/>
          </a:p>
        </p:txBody>
      </p:sp>
      <p:sp>
        <p:nvSpPr>
          <p:cNvPr id="4" name="Marcador de fecha 3"/>
          <p:cNvSpPr>
            <a:spLocks noGrp="1"/>
          </p:cNvSpPr>
          <p:nvPr>
            <p:ph type="dt" sz="half" idx="10"/>
          </p:nvPr>
        </p:nvSpPr>
        <p:spPr/>
        <p:txBody>
          <a:bodyPr/>
          <a:lstStyle/>
          <a:p>
            <a:fld id="{6EE6B32A-1F3E-465C-909A-F0BA1511EED9}" type="datetimeFigureOut">
              <a:rPr lang="es-CO" smtClean="0"/>
              <a:t>22/05/2019</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83DACCA1-1088-4C86-96DE-9D6EDC88D547}" type="slidenum">
              <a:rPr lang="es-CO" smtClean="0"/>
              <a:t>‹Nº›</a:t>
            </a:fld>
            <a:endParaRPr lang="es-CO"/>
          </a:p>
        </p:txBody>
      </p:sp>
    </p:spTree>
    <p:extLst>
      <p:ext uri="{BB962C8B-B14F-4D97-AF65-F5344CB8AC3E}">
        <p14:creationId xmlns:p14="http://schemas.microsoft.com/office/powerpoint/2010/main" val="1495185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p>
            <a:fld id="{6EE6B32A-1F3E-465C-909A-F0BA1511EED9}" type="datetimeFigureOut">
              <a:rPr lang="es-CO" smtClean="0"/>
              <a:t>22/05/2019</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83DACCA1-1088-4C86-96DE-9D6EDC88D547}" type="slidenum">
              <a:rPr lang="es-CO" smtClean="0"/>
              <a:t>‹Nº›</a:t>
            </a:fld>
            <a:endParaRPr lang="es-CO"/>
          </a:p>
        </p:txBody>
      </p:sp>
    </p:spTree>
    <p:extLst>
      <p:ext uri="{BB962C8B-B14F-4D97-AF65-F5344CB8AC3E}">
        <p14:creationId xmlns:p14="http://schemas.microsoft.com/office/powerpoint/2010/main" val="6410506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CO"/>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p>
            <a:fld id="{6EE6B32A-1F3E-465C-909A-F0BA1511EED9}" type="datetimeFigureOut">
              <a:rPr lang="es-CO" smtClean="0"/>
              <a:t>22/05/2019</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83DACCA1-1088-4C86-96DE-9D6EDC88D547}" type="slidenum">
              <a:rPr lang="es-CO" smtClean="0"/>
              <a:t>‹Nº›</a:t>
            </a:fld>
            <a:endParaRPr lang="es-CO"/>
          </a:p>
        </p:txBody>
      </p:sp>
    </p:spTree>
    <p:extLst>
      <p:ext uri="{BB962C8B-B14F-4D97-AF65-F5344CB8AC3E}">
        <p14:creationId xmlns:p14="http://schemas.microsoft.com/office/powerpoint/2010/main" val="576830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p>
            <a:fld id="{6EE6B32A-1F3E-465C-909A-F0BA1511EED9}" type="datetimeFigureOut">
              <a:rPr lang="es-CO" smtClean="0"/>
              <a:t>22/05/2019</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83DACCA1-1088-4C86-96DE-9D6EDC88D547}" type="slidenum">
              <a:rPr lang="es-CO" smtClean="0"/>
              <a:t>‹Nº›</a:t>
            </a:fld>
            <a:endParaRPr lang="es-CO"/>
          </a:p>
        </p:txBody>
      </p:sp>
    </p:spTree>
    <p:extLst>
      <p:ext uri="{BB962C8B-B14F-4D97-AF65-F5344CB8AC3E}">
        <p14:creationId xmlns:p14="http://schemas.microsoft.com/office/powerpoint/2010/main" val="40591987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6EE6B32A-1F3E-465C-909A-F0BA1511EED9}" type="datetimeFigureOut">
              <a:rPr lang="es-CO" smtClean="0"/>
              <a:t>22/05/2019</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83DACCA1-1088-4C86-96DE-9D6EDC88D547}" type="slidenum">
              <a:rPr lang="es-CO" smtClean="0"/>
              <a:t>‹Nº›</a:t>
            </a:fld>
            <a:endParaRPr lang="es-CO"/>
          </a:p>
        </p:txBody>
      </p:sp>
    </p:spTree>
    <p:extLst>
      <p:ext uri="{BB962C8B-B14F-4D97-AF65-F5344CB8AC3E}">
        <p14:creationId xmlns:p14="http://schemas.microsoft.com/office/powerpoint/2010/main" val="3962776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Marcador de fecha 4"/>
          <p:cNvSpPr>
            <a:spLocks noGrp="1"/>
          </p:cNvSpPr>
          <p:nvPr>
            <p:ph type="dt" sz="half" idx="10"/>
          </p:nvPr>
        </p:nvSpPr>
        <p:spPr/>
        <p:txBody>
          <a:bodyPr/>
          <a:lstStyle/>
          <a:p>
            <a:fld id="{6EE6B32A-1F3E-465C-909A-F0BA1511EED9}" type="datetimeFigureOut">
              <a:rPr lang="es-CO" smtClean="0"/>
              <a:t>22/05/2019</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83DACCA1-1088-4C86-96DE-9D6EDC88D547}" type="slidenum">
              <a:rPr lang="es-CO" smtClean="0"/>
              <a:t>‹Nº›</a:t>
            </a:fld>
            <a:endParaRPr lang="es-CO"/>
          </a:p>
        </p:txBody>
      </p:sp>
    </p:spTree>
    <p:extLst>
      <p:ext uri="{BB962C8B-B14F-4D97-AF65-F5344CB8AC3E}">
        <p14:creationId xmlns:p14="http://schemas.microsoft.com/office/powerpoint/2010/main" val="3254180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Marcador de fecha 6"/>
          <p:cNvSpPr>
            <a:spLocks noGrp="1"/>
          </p:cNvSpPr>
          <p:nvPr>
            <p:ph type="dt" sz="half" idx="10"/>
          </p:nvPr>
        </p:nvSpPr>
        <p:spPr/>
        <p:txBody>
          <a:bodyPr/>
          <a:lstStyle/>
          <a:p>
            <a:fld id="{6EE6B32A-1F3E-465C-909A-F0BA1511EED9}" type="datetimeFigureOut">
              <a:rPr lang="es-CO" smtClean="0"/>
              <a:t>22/05/2019</a:t>
            </a:fld>
            <a:endParaRPr lang="es-CO"/>
          </a:p>
        </p:txBody>
      </p:sp>
      <p:sp>
        <p:nvSpPr>
          <p:cNvPr id="8" name="Marcador de pie de página 7"/>
          <p:cNvSpPr>
            <a:spLocks noGrp="1"/>
          </p:cNvSpPr>
          <p:nvPr>
            <p:ph type="ftr" sz="quarter" idx="11"/>
          </p:nvPr>
        </p:nvSpPr>
        <p:spPr/>
        <p:txBody>
          <a:bodyPr/>
          <a:lstStyle/>
          <a:p>
            <a:endParaRPr lang="es-CO"/>
          </a:p>
        </p:txBody>
      </p:sp>
      <p:sp>
        <p:nvSpPr>
          <p:cNvPr id="9" name="Marcador de número de diapositiva 8"/>
          <p:cNvSpPr>
            <a:spLocks noGrp="1"/>
          </p:cNvSpPr>
          <p:nvPr>
            <p:ph type="sldNum" sz="quarter" idx="12"/>
          </p:nvPr>
        </p:nvSpPr>
        <p:spPr/>
        <p:txBody>
          <a:bodyPr/>
          <a:lstStyle/>
          <a:p>
            <a:fld id="{83DACCA1-1088-4C86-96DE-9D6EDC88D547}" type="slidenum">
              <a:rPr lang="es-CO" smtClean="0"/>
              <a:t>‹Nº›</a:t>
            </a:fld>
            <a:endParaRPr lang="es-CO"/>
          </a:p>
        </p:txBody>
      </p:sp>
    </p:spTree>
    <p:extLst>
      <p:ext uri="{BB962C8B-B14F-4D97-AF65-F5344CB8AC3E}">
        <p14:creationId xmlns:p14="http://schemas.microsoft.com/office/powerpoint/2010/main" val="1628964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fecha 2"/>
          <p:cNvSpPr>
            <a:spLocks noGrp="1"/>
          </p:cNvSpPr>
          <p:nvPr>
            <p:ph type="dt" sz="half" idx="10"/>
          </p:nvPr>
        </p:nvSpPr>
        <p:spPr/>
        <p:txBody>
          <a:bodyPr/>
          <a:lstStyle/>
          <a:p>
            <a:fld id="{6EE6B32A-1F3E-465C-909A-F0BA1511EED9}" type="datetimeFigureOut">
              <a:rPr lang="es-CO" smtClean="0"/>
              <a:t>22/05/2019</a:t>
            </a:fld>
            <a:endParaRPr lang="es-CO"/>
          </a:p>
        </p:txBody>
      </p:sp>
      <p:sp>
        <p:nvSpPr>
          <p:cNvPr id="4" name="Marcador de pie de página 3"/>
          <p:cNvSpPr>
            <a:spLocks noGrp="1"/>
          </p:cNvSpPr>
          <p:nvPr>
            <p:ph type="ftr" sz="quarter" idx="11"/>
          </p:nvPr>
        </p:nvSpPr>
        <p:spPr/>
        <p:txBody>
          <a:bodyPr/>
          <a:lstStyle/>
          <a:p>
            <a:endParaRPr lang="es-CO"/>
          </a:p>
        </p:txBody>
      </p:sp>
      <p:sp>
        <p:nvSpPr>
          <p:cNvPr id="5" name="Marcador de número de diapositiva 4"/>
          <p:cNvSpPr>
            <a:spLocks noGrp="1"/>
          </p:cNvSpPr>
          <p:nvPr>
            <p:ph type="sldNum" sz="quarter" idx="12"/>
          </p:nvPr>
        </p:nvSpPr>
        <p:spPr/>
        <p:txBody>
          <a:bodyPr/>
          <a:lstStyle/>
          <a:p>
            <a:fld id="{83DACCA1-1088-4C86-96DE-9D6EDC88D547}" type="slidenum">
              <a:rPr lang="es-CO" smtClean="0"/>
              <a:t>‹Nº›</a:t>
            </a:fld>
            <a:endParaRPr lang="es-CO"/>
          </a:p>
        </p:txBody>
      </p:sp>
    </p:spTree>
    <p:extLst>
      <p:ext uri="{BB962C8B-B14F-4D97-AF65-F5344CB8AC3E}">
        <p14:creationId xmlns:p14="http://schemas.microsoft.com/office/powerpoint/2010/main" val="5672038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6EE6B32A-1F3E-465C-909A-F0BA1511EED9}" type="datetimeFigureOut">
              <a:rPr lang="es-CO" smtClean="0"/>
              <a:t>22/05/2019</a:t>
            </a:fld>
            <a:endParaRPr lang="es-CO"/>
          </a:p>
        </p:txBody>
      </p:sp>
      <p:sp>
        <p:nvSpPr>
          <p:cNvPr id="3" name="Marcador de pie de página 2"/>
          <p:cNvSpPr>
            <a:spLocks noGrp="1"/>
          </p:cNvSpPr>
          <p:nvPr>
            <p:ph type="ftr" sz="quarter" idx="11"/>
          </p:nvPr>
        </p:nvSpPr>
        <p:spPr/>
        <p:txBody>
          <a:bodyPr/>
          <a:lstStyle/>
          <a:p>
            <a:endParaRPr lang="es-CO"/>
          </a:p>
        </p:txBody>
      </p:sp>
      <p:sp>
        <p:nvSpPr>
          <p:cNvPr id="4" name="Marcador de número de diapositiva 3"/>
          <p:cNvSpPr>
            <a:spLocks noGrp="1"/>
          </p:cNvSpPr>
          <p:nvPr>
            <p:ph type="sldNum" sz="quarter" idx="12"/>
          </p:nvPr>
        </p:nvSpPr>
        <p:spPr/>
        <p:txBody>
          <a:bodyPr/>
          <a:lstStyle/>
          <a:p>
            <a:fld id="{83DACCA1-1088-4C86-96DE-9D6EDC88D547}" type="slidenum">
              <a:rPr lang="es-CO" smtClean="0"/>
              <a:t>‹Nº›</a:t>
            </a:fld>
            <a:endParaRPr lang="es-CO"/>
          </a:p>
        </p:txBody>
      </p:sp>
    </p:spTree>
    <p:extLst>
      <p:ext uri="{BB962C8B-B14F-4D97-AF65-F5344CB8AC3E}">
        <p14:creationId xmlns:p14="http://schemas.microsoft.com/office/powerpoint/2010/main" val="1920848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CO"/>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6EE6B32A-1F3E-465C-909A-F0BA1511EED9}" type="datetimeFigureOut">
              <a:rPr lang="es-CO" smtClean="0"/>
              <a:t>22/05/2019</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83DACCA1-1088-4C86-96DE-9D6EDC88D547}" type="slidenum">
              <a:rPr lang="es-CO" smtClean="0"/>
              <a:t>‹Nº›</a:t>
            </a:fld>
            <a:endParaRPr lang="es-CO"/>
          </a:p>
        </p:txBody>
      </p:sp>
    </p:spTree>
    <p:extLst>
      <p:ext uri="{BB962C8B-B14F-4D97-AF65-F5344CB8AC3E}">
        <p14:creationId xmlns:p14="http://schemas.microsoft.com/office/powerpoint/2010/main" val="2356962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CO"/>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6EE6B32A-1F3E-465C-909A-F0BA1511EED9}" type="datetimeFigureOut">
              <a:rPr lang="es-CO" smtClean="0"/>
              <a:t>22/05/2019</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83DACCA1-1088-4C86-96DE-9D6EDC88D547}" type="slidenum">
              <a:rPr lang="es-CO" smtClean="0"/>
              <a:t>‹Nº›</a:t>
            </a:fld>
            <a:endParaRPr lang="es-CO"/>
          </a:p>
        </p:txBody>
      </p:sp>
    </p:spTree>
    <p:extLst>
      <p:ext uri="{BB962C8B-B14F-4D97-AF65-F5344CB8AC3E}">
        <p14:creationId xmlns:p14="http://schemas.microsoft.com/office/powerpoint/2010/main" val="19417840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E6B32A-1F3E-465C-909A-F0BA1511EED9}" type="datetimeFigureOut">
              <a:rPr lang="es-CO" smtClean="0"/>
              <a:t>22/05/2019</a:t>
            </a:fld>
            <a:endParaRPr lang="es-CO"/>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DACCA1-1088-4C86-96DE-9D6EDC88D547}" type="slidenum">
              <a:rPr lang="es-CO" smtClean="0"/>
              <a:t>‹Nº›</a:t>
            </a:fld>
            <a:endParaRPr lang="es-CO"/>
          </a:p>
        </p:txBody>
      </p:sp>
    </p:spTree>
    <p:extLst>
      <p:ext uri="{BB962C8B-B14F-4D97-AF65-F5344CB8AC3E}">
        <p14:creationId xmlns:p14="http://schemas.microsoft.com/office/powerpoint/2010/main" val="39514692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13.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09443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181429" y="535578"/>
            <a:ext cx="10866022" cy="584775"/>
          </a:xfrm>
          <a:prstGeom prst="rect">
            <a:avLst/>
          </a:prstGeom>
          <a:noFill/>
        </p:spPr>
        <p:txBody>
          <a:bodyPr wrap="square" rtlCol="0">
            <a:spAutoFit/>
          </a:bodyPr>
          <a:lstStyle/>
          <a:p>
            <a:pPr algn="ctr"/>
            <a:r>
              <a:rPr lang="es-CO" sz="3200" b="1" dirty="0" smtClean="0">
                <a:solidFill>
                  <a:srgbClr val="C00000"/>
                </a:solidFill>
                <a:latin typeface="+mj-lt"/>
              </a:rPr>
              <a:t>ENTREVISTA</a:t>
            </a:r>
            <a:endParaRPr lang="es-CO" sz="3200" b="1" dirty="0">
              <a:solidFill>
                <a:srgbClr val="C00000"/>
              </a:solidFill>
              <a:latin typeface="+mj-lt"/>
            </a:endParaRPr>
          </a:p>
        </p:txBody>
      </p:sp>
      <p:pic>
        <p:nvPicPr>
          <p:cNvPr id="14" name="Imagen 13"/>
          <p:cNvPicPr>
            <a:picLocks noChangeAspect="1"/>
          </p:cNvPicPr>
          <p:nvPr/>
        </p:nvPicPr>
        <p:blipFill>
          <a:blip r:embed="rId2"/>
          <a:stretch>
            <a:fillRect/>
          </a:stretch>
        </p:blipFill>
        <p:spPr>
          <a:xfrm>
            <a:off x="7706081" y="1309602"/>
            <a:ext cx="3341370" cy="4026626"/>
          </a:xfrm>
          <a:prstGeom prst="rect">
            <a:avLst/>
          </a:prstGeom>
        </p:spPr>
      </p:pic>
      <p:graphicFrame>
        <p:nvGraphicFramePr>
          <p:cNvPr id="15" name="Diagrama 14"/>
          <p:cNvGraphicFramePr/>
          <p:nvPr>
            <p:extLst>
              <p:ext uri="{D42A27DB-BD31-4B8C-83A1-F6EECF244321}">
                <p14:modId xmlns:p14="http://schemas.microsoft.com/office/powerpoint/2010/main" val="692605903"/>
              </p:ext>
            </p:extLst>
          </p:nvPr>
        </p:nvGraphicFramePr>
        <p:xfrm>
          <a:off x="181428" y="797189"/>
          <a:ext cx="8128000" cy="53162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 name="CuadroTexto 17"/>
          <p:cNvSpPr txBox="1"/>
          <p:nvPr/>
        </p:nvSpPr>
        <p:spPr>
          <a:xfrm>
            <a:off x="7607607" y="5355490"/>
            <a:ext cx="2591470" cy="276999"/>
          </a:xfrm>
          <a:prstGeom prst="rect">
            <a:avLst/>
          </a:prstGeom>
          <a:noFill/>
        </p:spPr>
        <p:txBody>
          <a:bodyPr wrap="square" rtlCol="0">
            <a:spAutoFit/>
          </a:bodyPr>
          <a:lstStyle/>
          <a:p>
            <a:r>
              <a:rPr lang="es-CO" sz="1200" dirty="0" smtClean="0"/>
              <a:t>Fuente: Google imágenes</a:t>
            </a:r>
            <a:endParaRPr lang="es-CO" sz="1200" dirty="0"/>
          </a:p>
        </p:txBody>
      </p:sp>
    </p:spTree>
    <p:extLst>
      <p:ext uri="{BB962C8B-B14F-4D97-AF65-F5344CB8AC3E}">
        <p14:creationId xmlns:p14="http://schemas.microsoft.com/office/powerpoint/2010/main" val="20134278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1509486" y="313509"/>
            <a:ext cx="8128000" cy="892552"/>
          </a:xfrm>
          <a:prstGeom prst="rect">
            <a:avLst/>
          </a:prstGeom>
          <a:noFill/>
        </p:spPr>
        <p:txBody>
          <a:bodyPr wrap="square" rtlCol="0">
            <a:spAutoFit/>
          </a:bodyPr>
          <a:lstStyle/>
          <a:p>
            <a:pPr algn="ctr"/>
            <a:r>
              <a:rPr lang="es-CO" sz="3200" b="1" dirty="0" smtClean="0">
                <a:solidFill>
                  <a:srgbClr val="C00000"/>
                </a:solidFill>
                <a:latin typeface="+mj-lt"/>
              </a:rPr>
              <a:t>Método </a:t>
            </a:r>
            <a:r>
              <a:rPr lang="es-CO" sz="3200" b="1" dirty="0">
                <a:solidFill>
                  <a:srgbClr val="C00000"/>
                </a:solidFill>
                <a:latin typeface="+mj-lt"/>
              </a:rPr>
              <a:t>E</a:t>
            </a:r>
            <a:r>
              <a:rPr lang="es-CO" sz="3200" b="1" dirty="0" smtClean="0">
                <a:solidFill>
                  <a:srgbClr val="C00000"/>
                </a:solidFill>
                <a:latin typeface="+mj-lt"/>
              </a:rPr>
              <a:t>tnográfico </a:t>
            </a:r>
            <a:endParaRPr lang="es-CO" sz="3200" dirty="0">
              <a:solidFill>
                <a:srgbClr val="C00000"/>
              </a:solidFill>
              <a:latin typeface="+mj-lt"/>
            </a:endParaRPr>
          </a:p>
          <a:p>
            <a:pPr algn="ctr"/>
            <a:endParaRPr lang="es-CO" sz="2000" dirty="0">
              <a:latin typeface="+mj-lt"/>
            </a:endParaRPr>
          </a:p>
        </p:txBody>
      </p:sp>
      <p:graphicFrame>
        <p:nvGraphicFramePr>
          <p:cNvPr id="8" name="Diagrama 7"/>
          <p:cNvGraphicFramePr/>
          <p:nvPr>
            <p:extLst>
              <p:ext uri="{D42A27DB-BD31-4B8C-83A1-F6EECF244321}">
                <p14:modId xmlns:p14="http://schemas.microsoft.com/office/powerpoint/2010/main" val="3516004765"/>
              </p:ext>
            </p:extLst>
          </p:nvPr>
        </p:nvGraphicFramePr>
        <p:xfrm>
          <a:off x="1509486" y="948750"/>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CuadroTexto 12"/>
          <p:cNvSpPr txBox="1"/>
          <p:nvPr/>
        </p:nvSpPr>
        <p:spPr>
          <a:xfrm>
            <a:off x="5573486" y="5880296"/>
            <a:ext cx="3397790" cy="276999"/>
          </a:xfrm>
          <a:prstGeom prst="rect">
            <a:avLst/>
          </a:prstGeom>
          <a:noFill/>
        </p:spPr>
        <p:txBody>
          <a:bodyPr wrap="none" rtlCol="0">
            <a:spAutoFit/>
          </a:bodyPr>
          <a:lstStyle/>
          <a:p>
            <a:r>
              <a:rPr lang="es-CO" sz="1200" dirty="0" smtClean="0"/>
              <a:t>Fuente: Centro latinoamericano de Desarrollo Rural</a:t>
            </a:r>
            <a:endParaRPr lang="es-CO" sz="1200" dirty="0"/>
          </a:p>
        </p:txBody>
      </p:sp>
    </p:spTree>
    <p:extLst>
      <p:ext uri="{BB962C8B-B14F-4D97-AF65-F5344CB8AC3E}">
        <p14:creationId xmlns:p14="http://schemas.microsoft.com/office/powerpoint/2010/main" val="33011723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contenido 7"/>
          <p:cNvSpPr>
            <a:spLocks noGrp="1"/>
          </p:cNvSpPr>
          <p:nvPr>
            <p:ph idx="1"/>
          </p:nvPr>
        </p:nvSpPr>
        <p:spPr>
          <a:xfrm>
            <a:off x="535413" y="470262"/>
            <a:ext cx="10763958" cy="574767"/>
          </a:xfrm>
        </p:spPr>
        <p:txBody>
          <a:bodyPr>
            <a:noAutofit/>
          </a:bodyPr>
          <a:lstStyle/>
          <a:p>
            <a:pPr marL="0" indent="0" algn="ctr">
              <a:buNone/>
            </a:pPr>
            <a:r>
              <a:rPr lang="es-CO" sz="3200" b="1" dirty="0" smtClean="0">
                <a:solidFill>
                  <a:srgbClr val="C00000"/>
                </a:solidFill>
                <a:effectLst>
                  <a:outerShdw blurRad="38100" dist="38100" dir="2700000" algn="tl">
                    <a:srgbClr val="000000">
                      <a:alpha val="43137"/>
                    </a:srgbClr>
                  </a:outerShdw>
                </a:effectLst>
                <a:latin typeface="+mj-lt"/>
              </a:rPr>
              <a:t>Escuelas de Campo</a:t>
            </a:r>
            <a:endParaRPr lang="es-CO" sz="3200" b="1" dirty="0">
              <a:solidFill>
                <a:srgbClr val="C00000"/>
              </a:solidFill>
              <a:effectLst>
                <a:outerShdw blurRad="38100" dist="38100" dir="2700000" algn="tl">
                  <a:srgbClr val="000000">
                    <a:alpha val="43137"/>
                  </a:srgbClr>
                </a:outerShdw>
              </a:effectLst>
              <a:latin typeface="+mj-lt"/>
            </a:endParaRPr>
          </a:p>
        </p:txBody>
      </p:sp>
      <p:graphicFrame>
        <p:nvGraphicFramePr>
          <p:cNvPr id="2" name="Diagrama 1"/>
          <p:cNvGraphicFramePr/>
          <p:nvPr>
            <p:extLst>
              <p:ext uri="{D42A27DB-BD31-4B8C-83A1-F6EECF244321}">
                <p14:modId xmlns:p14="http://schemas.microsoft.com/office/powerpoint/2010/main" val="2925284636"/>
              </p:ext>
            </p:extLst>
          </p:nvPr>
        </p:nvGraphicFramePr>
        <p:xfrm>
          <a:off x="2054415" y="589038"/>
          <a:ext cx="7725954"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uadroTexto 2"/>
          <p:cNvSpPr txBox="1"/>
          <p:nvPr/>
        </p:nvSpPr>
        <p:spPr>
          <a:xfrm>
            <a:off x="2168435" y="2769326"/>
            <a:ext cx="3108960" cy="276999"/>
          </a:xfrm>
          <a:prstGeom prst="rect">
            <a:avLst/>
          </a:prstGeom>
          <a:noFill/>
        </p:spPr>
        <p:txBody>
          <a:bodyPr wrap="square" rtlCol="0">
            <a:spAutoFit/>
          </a:bodyPr>
          <a:lstStyle/>
          <a:p>
            <a:r>
              <a:rPr lang="es-CO" sz="1200" dirty="0" smtClean="0"/>
              <a:t>Fuente: Impacto Agrario</a:t>
            </a:r>
            <a:endParaRPr lang="es-CO" sz="1200" dirty="0"/>
          </a:p>
        </p:txBody>
      </p:sp>
    </p:spTree>
    <p:extLst>
      <p:ext uri="{BB962C8B-B14F-4D97-AF65-F5344CB8AC3E}">
        <p14:creationId xmlns:p14="http://schemas.microsoft.com/office/powerpoint/2010/main" val="2140777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595312" y="142875"/>
            <a:ext cx="10515600" cy="1325563"/>
          </a:xfrm>
        </p:spPr>
        <p:txBody>
          <a:bodyPr>
            <a:normAutofit/>
          </a:bodyPr>
          <a:lstStyle/>
          <a:p>
            <a:pPr algn="ctr"/>
            <a:r>
              <a:rPr lang="es-CO" sz="3200" b="1" dirty="0" smtClean="0">
                <a:solidFill>
                  <a:srgbClr val="C00000"/>
                </a:solidFill>
                <a:effectLst>
                  <a:outerShdw blurRad="38100" dist="38100" dir="2700000" algn="tl">
                    <a:srgbClr val="000000">
                      <a:alpha val="43137"/>
                    </a:srgbClr>
                  </a:outerShdw>
                </a:effectLst>
              </a:rPr>
              <a:t>Tecnología y Medio Ambiente</a:t>
            </a:r>
            <a:endParaRPr lang="es-CO" sz="3200" b="1" dirty="0">
              <a:solidFill>
                <a:srgbClr val="C00000"/>
              </a:solidFill>
              <a:effectLst>
                <a:outerShdw blurRad="38100" dist="38100" dir="2700000" algn="tl">
                  <a:srgbClr val="000000">
                    <a:alpha val="43137"/>
                  </a:srgbClr>
                </a:outerShdw>
              </a:effectLst>
            </a:endParaRPr>
          </a:p>
        </p:txBody>
      </p:sp>
      <p:graphicFrame>
        <p:nvGraphicFramePr>
          <p:cNvPr id="3" name="Diagrama 2"/>
          <p:cNvGraphicFramePr/>
          <p:nvPr>
            <p:extLst>
              <p:ext uri="{D42A27DB-BD31-4B8C-83A1-F6EECF244321}">
                <p14:modId xmlns:p14="http://schemas.microsoft.com/office/powerpoint/2010/main" val="3245977200"/>
              </p:ext>
            </p:extLst>
          </p:nvPr>
        </p:nvGraphicFramePr>
        <p:xfrm>
          <a:off x="1789112" y="1189929"/>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381611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CO" sz="3200" b="1" dirty="0" smtClean="0">
                <a:solidFill>
                  <a:srgbClr val="C00000"/>
                </a:solidFill>
              </a:rPr>
              <a:t>REDES DE INNOVACIÓN </a:t>
            </a:r>
            <a:endParaRPr lang="es-CO" sz="3200" b="1" dirty="0">
              <a:solidFill>
                <a:srgbClr val="C00000"/>
              </a:solidFill>
            </a:endParaRPr>
          </a:p>
        </p:txBody>
      </p:sp>
      <p:graphicFrame>
        <p:nvGraphicFramePr>
          <p:cNvPr id="5" name="Diagrama 4"/>
          <p:cNvGraphicFramePr/>
          <p:nvPr>
            <p:extLst>
              <p:ext uri="{D42A27DB-BD31-4B8C-83A1-F6EECF244321}">
                <p14:modId xmlns:p14="http://schemas.microsoft.com/office/powerpoint/2010/main" val="3525204727"/>
              </p:ext>
            </p:extLst>
          </p:nvPr>
        </p:nvGraphicFramePr>
        <p:xfrm>
          <a:off x="595086" y="1690688"/>
          <a:ext cx="6628674" cy="38087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Imagen 5"/>
          <p:cNvPicPr>
            <a:picLocks noChangeAspect="1"/>
          </p:cNvPicPr>
          <p:nvPr/>
        </p:nvPicPr>
        <p:blipFill>
          <a:blip r:embed="rId7"/>
          <a:stretch>
            <a:fillRect/>
          </a:stretch>
        </p:blipFill>
        <p:spPr>
          <a:xfrm>
            <a:off x="7413675" y="1983545"/>
            <a:ext cx="4178104" cy="2644726"/>
          </a:xfrm>
          <a:prstGeom prst="rect">
            <a:avLst/>
          </a:prstGeom>
        </p:spPr>
      </p:pic>
      <p:sp>
        <p:nvSpPr>
          <p:cNvPr id="7" name="Flecha derecha 6"/>
          <p:cNvSpPr/>
          <p:nvPr/>
        </p:nvSpPr>
        <p:spPr>
          <a:xfrm>
            <a:off x="5669280" y="2757268"/>
            <a:ext cx="1406769" cy="12942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CuadroTexto 7"/>
          <p:cNvSpPr txBox="1"/>
          <p:nvPr/>
        </p:nvSpPr>
        <p:spPr>
          <a:xfrm>
            <a:off x="7413675" y="4551796"/>
            <a:ext cx="2602523" cy="276999"/>
          </a:xfrm>
          <a:prstGeom prst="rect">
            <a:avLst/>
          </a:prstGeom>
          <a:noFill/>
        </p:spPr>
        <p:txBody>
          <a:bodyPr wrap="square" rtlCol="0">
            <a:spAutoFit/>
          </a:bodyPr>
          <a:lstStyle/>
          <a:p>
            <a:r>
              <a:rPr lang="es-CO" sz="1200" dirty="0" smtClean="0"/>
              <a:t>Fuente: En Línea</a:t>
            </a:r>
            <a:endParaRPr lang="es-CO" sz="1200" dirty="0"/>
          </a:p>
        </p:txBody>
      </p:sp>
    </p:spTree>
    <p:extLst>
      <p:ext uri="{BB962C8B-B14F-4D97-AF65-F5344CB8AC3E}">
        <p14:creationId xmlns:p14="http://schemas.microsoft.com/office/powerpoint/2010/main" val="35958824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CO" sz="3200" b="1" dirty="0">
                <a:solidFill>
                  <a:srgbClr val="C00000"/>
                </a:solidFill>
              </a:rPr>
              <a:t>Relevo generacional clave para el sector agrícola</a:t>
            </a:r>
            <a:r>
              <a:rPr lang="es-CO" sz="3200" dirty="0">
                <a:solidFill>
                  <a:srgbClr val="C00000"/>
                </a:solidFill>
              </a:rPr>
              <a:t/>
            </a:r>
            <a:br>
              <a:rPr lang="es-CO" sz="3200" dirty="0">
                <a:solidFill>
                  <a:srgbClr val="C00000"/>
                </a:solidFill>
              </a:rPr>
            </a:br>
            <a:endParaRPr lang="es-CO" sz="3200" b="1" dirty="0">
              <a:solidFill>
                <a:srgbClr val="C00000"/>
              </a:solidFill>
              <a:effectLst>
                <a:outerShdw blurRad="38100" dist="38100" dir="2700000" algn="tl">
                  <a:srgbClr val="000000">
                    <a:alpha val="43137"/>
                  </a:srgbClr>
                </a:outerShdw>
              </a:effectLst>
            </a:endParaRPr>
          </a:p>
        </p:txBody>
      </p:sp>
      <p:graphicFrame>
        <p:nvGraphicFramePr>
          <p:cNvPr id="3" name="Diagrama 2"/>
          <p:cNvGraphicFramePr/>
          <p:nvPr>
            <p:extLst>
              <p:ext uri="{D42A27DB-BD31-4B8C-83A1-F6EECF244321}">
                <p14:modId xmlns:p14="http://schemas.microsoft.com/office/powerpoint/2010/main" val="2284364258"/>
              </p:ext>
            </p:extLst>
          </p:nvPr>
        </p:nvGraphicFramePr>
        <p:xfrm>
          <a:off x="838200" y="1319349"/>
          <a:ext cx="9977846" cy="48189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637202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420838" y="548639"/>
            <a:ext cx="8553156" cy="1354217"/>
          </a:xfrm>
          <a:prstGeom prst="rect">
            <a:avLst/>
          </a:prstGeom>
          <a:noFill/>
        </p:spPr>
        <p:txBody>
          <a:bodyPr wrap="square" rtlCol="0">
            <a:spAutoFit/>
          </a:bodyPr>
          <a:lstStyle/>
          <a:p>
            <a:pPr algn="ctr"/>
            <a:r>
              <a:rPr lang="es-CO" sz="3200" b="1" dirty="0">
                <a:solidFill>
                  <a:srgbClr val="C00000"/>
                </a:solidFill>
                <a:latin typeface="+mj-lt"/>
              </a:rPr>
              <a:t>El marco de las políticas públicas en desarrollo y extension rural en Latino América</a:t>
            </a:r>
            <a:r>
              <a:rPr lang="es-CO" sz="3200" b="1" dirty="0">
                <a:latin typeface="+mj-lt"/>
              </a:rPr>
              <a:t>.</a:t>
            </a:r>
            <a:endParaRPr lang="es-CO" sz="3200" dirty="0">
              <a:latin typeface="+mj-lt"/>
            </a:endParaRPr>
          </a:p>
          <a:p>
            <a:endParaRPr lang="es-CO" dirty="0"/>
          </a:p>
        </p:txBody>
      </p:sp>
      <p:graphicFrame>
        <p:nvGraphicFramePr>
          <p:cNvPr id="4" name="Diagrama 3"/>
          <p:cNvGraphicFramePr/>
          <p:nvPr>
            <p:extLst>
              <p:ext uri="{D42A27DB-BD31-4B8C-83A1-F6EECF244321}">
                <p14:modId xmlns:p14="http://schemas.microsoft.com/office/powerpoint/2010/main" val="158682685"/>
              </p:ext>
            </p:extLst>
          </p:nvPr>
        </p:nvGraphicFramePr>
        <p:xfrm>
          <a:off x="990990" y="1656635"/>
          <a:ext cx="9798930" cy="38841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uadroTexto 4"/>
          <p:cNvSpPr txBox="1"/>
          <p:nvPr/>
        </p:nvSpPr>
        <p:spPr>
          <a:xfrm>
            <a:off x="7357402" y="4726745"/>
            <a:ext cx="2405576" cy="276999"/>
          </a:xfrm>
          <a:prstGeom prst="rect">
            <a:avLst/>
          </a:prstGeom>
          <a:noFill/>
        </p:spPr>
        <p:txBody>
          <a:bodyPr wrap="square" rtlCol="0">
            <a:spAutoFit/>
          </a:bodyPr>
          <a:lstStyle/>
          <a:p>
            <a:r>
              <a:rPr lang="es-CO" sz="1200" dirty="0" smtClean="0"/>
              <a:t>Fuente: Unión Europea</a:t>
            </a:r>
            <a:endParaRPr lang="es-CO" sz="1200" dirty="0"/>
          </a:p>
        </p:txBody>
      </p:sp>
    </p:spTree>
    <p:extLst>
      <p:ext uri="{BB962C8B-B14F-4D97-AF65-F5344CB8AC3E}">
        <p14:creationId xmlns:p14="http://schemas.microsoft.com/office/powerpoint/2010/main" val="41334111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CO" sz="3200" b="1" dirty="0" smtClean="0">
                <a:solidFill>
                  <a:srgbClr val="C00000"/>
                </a:solidFill>
              </a:rPr>
              <a:t>TENDENCIAS DE LA EXTENSIÓN RURAL EN COLOMBIA</a:t>
            </a:r>
            <a:endParaRPr lang="es-CO" sz="3200" b="1" dirty="0">
              <a:solidFill>
                <a:srgbClr val="C00000"/>
              </a:solidFill>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44577586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668452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CO" sz="3200" dirty="0" smtClean="0">
                <a:solidFill>
                  <a:srgbClr val="C00000"/>
                </a:solidFill>
              </a:rPr>
              <a:t>CONCLUSIONES</a:t>
            </a:r>
            <a:r>
              <a:rPr lang="es-CO" dirty="0" smtClean="0">
                <a:solidFill>
                  <a:srgbClr val="C00000"/>
                </a:solidFill>
              </a:rPr>
              <a:t> </a:t>
            </a:r>
            <a:endParaRPr lang="es-CO" dirty="0">
              <a:solidFill>
                <a:srgbClr val="C00000"/>
              </a:solidFill>
            </a:endParaRPr>
          </a:p>
        </p:txBody>
      </p:sp>
      <p:sp>
        <p:nvSpPr>
          <p:cNvPr id="3" name="Marcador de contenido 2"/>
          <p:cNvSpPr>
            <a:spLocks noGrp="1"/>
          </p:cNvSpPr>
          <p:nvPr>
            <p:ph idx="1"/>
          </p:nvPr>
        </p:nvSpPr>
        <p:spPr/>
        <p:txBody>
          <a:bodyPr>
            <a:normAutofit lnSpcReduction="10000"/>
          </a:bodyPr>
          <a:lstStyle/>
          <a:p>
            <a:r>
              <a:rPr lang="es-CO" dirty="0"/>
              <a:t>Las encuestas y las entrevistas en la extensión rural latinoamericana suministran datos que permiten idear estrategias que contribuyen al fortalecimiento de los actores involucrados en las areas productivas, determinando así un mejor aprovechamiento de la información para el beneficio de los mismos.</a:t>
            </a:r>
          </a:p>
          <a:p>
            <a:r>
              <a:rPr lang="es-CO" dirty="0"/>
              <a:t>Se concibe que en la actualidad los métodos de extension rural priorizan los trabajos sociales en donde las transferencias de conocimiento y tecnologías se abarcan desde las experiencias de los agricultores haciéndolos participes del proceso con el objetivo de un extensionismo más humano generando más arraigo y pertenencia en los proyectos de desarrollo rural.</a:t>
            </a:r>
          </a:p>
          <a:p>
            <a:endParaRPr lang="es-CO" dirty="0"/>
          </a:p>
        </p:txBody>
      </p:sp>
    </p:spTree>
    <p:extLst>
      <p:ext uri="{BB962C8B-B14F-4D97-AF65-F5344CB8AC3E}">
        <p14:creationId xmlns:p14="http://schemas.microsoft.com/office/powerpoint/2010/main" val="40317592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239150"/>
            <a:ext cx="10515600" cy="6358597"/>
          </a:xfrm>
        </p:spPr>
        <p:txBody>
          <a:bodyPr>
            <a:normAutofit/>
          </a:bodyPr>
          <a:lstStyle/>
          <a:p>
            <a:r>
              <a:rPr lang="es-CO" dirty="0"/>
              <a:t>Las redes de innovación dinamizan los trabajos sociales identificando a los actores claves comprometidos con sus comunidades rurales haciendo de estos promotores, facilitando de alguna manera la trasferencia de conocimiento de las investigaciones al campo. comprobando que la interacción y comunicación del conjunto de personas rurales ya sea asociaciones, cooperativas, juntas comunales entre otras, son clave para el progreso económico, social y cultural</a:t>
            </a:r>
            <a:r>
              <a:rPr lang="es-CO" dirty="0" smtClean="0"/>
              <a:t>.</a:t>
            </a:r>
          </a:p>
          <a:p>
            <a:r>
              <a:rPr lang="es-CO" dirty="0"/>
              <a:t>Por otra parte, las políticas públicas deben suministrar más apoyo a los proyectos rurales debido a que en reiteradas ocasiones las iniciativas quedan a la deriva, dejando inconsistencias financieras y como principal perjudicado el agricultor. Los programas de desarrollo rural deben encarrilarse a una continuidad y mantenerse en tiempo sin importar los cambios de gobierno.</a:t>
            </a:r>
          </a:p>
        </p:txBody>
      </p:sp>
    </p:spTree>
    <p:extLst>
      <p:ext uri="{BB962C8B-B14F-4D97-AF65-F5344CB8AC3E}">
        <p14:creationId xmlns:p14="http://schemas.microsoft.com/office/powerpoint/2010/main" val="3183117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048435" y="418011"/>
            <a:ext cx="7772400" cy="1593669"/>
          </a:xfrm>
        </p:spPr>
        <p:txBody>
          <a:bodyPr>
            <a:noAutofit/>
          </a:bodyPr>
          <a:lstStyle/>
          <a:p>
            <a:pPr>
              <a:lnSpc>
                <a:spcPct val="107000"/>
              </a:lnSpc>
              <a:spcAft>
                <a:spcPts val="800"/>
              </a:spcAft>
            </a:pPr>
            <a:r>
              <a:rPr lang="es-ES" sz="1100" b="1" dirty="0" smtClean="0">
                <a:latin typeface="+mn-lt"/>
                <a:ea typeface="Calibri" panose="020F0502020204030204" pitchFamily="34" charset="0"/>
                <a:cs typeface="Times New Roman" panose="02020603050405020304" pitchFamily="18" charset="0"/>
              </a:rPr>
              <a:t/>
            </a:r>
            <a:br>
              <a:rPr lang="es-ES" sz="1100" b="1" dirty="0" smtClean="0">
                <a:latin typeface="+mn-lt"/>
                <a:ea typeface="Calibri" panose="020F0502020204030204" pitchFamily="34" charset="0"/>
                <a:cs typeface="Times New Roman" panose="02020603050405020304" pitchFamily="18" charset="0"/>
              </a:rPr>
            </a:br>
            <a:r>
              <a:rPr lang="es-ES" sz="1100" b="1" dirty="0">
                <a:latin typeface="+mn-lt"/>
                <a:ea typeface="Calibri" panose="020F0502020204030204" pitchFamily="34" charset="0"/>
                <a:cs typeface="Times New Roman" panose="02020603050405020304" pitchFamily="18" charset="0"/>
              </a:rPr>
              <a:t/>
            </a:r>
            <a:br>
              <a:rPr lang="es-ES" sz="1100" b="1" dirty="0">
                <a:latin typeface="+mn-lt"/>
                <a:ea typeface="Calibri" panose="020F0502020204030204" pitchFamily="34" charset="0"/>
                <a:cs typeface="Times New Roman" panose="02020603050405020304" pitchFamily="18" charset="0"/>
              </a:rPr>
            </a:br>
            <a:r>
              <a:rPr lang="es-ES" sz="1100" b="1" dirty="0" smtClean="0">
                <a:latin typeface="+mn-lt"/>
                <a:ea typeface="Calibri" panose="020F0502020204030204" pitchFamily="34" charset="0"/>
                <a:cs typeface="Times New Roman" panose="02020603050405020304" pitchFamily="18" charset="0"/>
              </a:rPr>
              <a:t/>
            </a:r>
            <a:br>
              <a:rPr lang="es-ES" sz="1100" b="1" dirty="0" smtClean="0">
                <a:latin typeface="+mn-lt"/>
                <a:ea typeface="Calibri" panose="020F0502020204030204" pitchFamily="34" charset="0"/>
                <a:cs typeface="Times New Roman" panose="02020603050405020304" pitchFamily="18" charset="0"/>
              </a:rPr>
            </a:br>
            <a:r>
              <a:rPr lang="es-ES" sz="1100" b="1" dirty="0">
                <a:latin typeface="+mn-lt"/>
                <a:ea typeface="Calibri" panose="020F0502020204030204" pitchFamily="34" charset="0"/>
                <a:cs typeface="Times New Roman" panose="02020603050405020304" pitchFamily="18" charset="0"/>
              </a:rPr>
              <a:t/>
            </a:r>
            <a:br>
              <a:rPr lang="es-ES" sz="1100" b="1" dirty="0">
                <a:latin typeface="+mn-lt"/>
                <a:ea typeface="Calibri" panose="020F0502020204030204" pitchFamily="34" charset="0"/>
                <a:cs typeface="Times New Roman" panose="02020603050405020304" pitchFamily="18" charset="0"/>
              </a:rPr>
            </a:br>
            <a:r>
              <a:rPr lang="es-ES" sz="1100" b="1" dirty="0" smtClean="0">
                <a:latin typeface="+mn-lt"/>
                <a:ea typeface="Calibri" panose="020F0502020204030204" pitchFamily="34" charset="0"/>
                <a:cs typeface="Times New Roman" panose="02020603050405020304" pitchFamily="18" charset="0"/>
              </a:rPr>
              <a:t/>
            </a:r>
            <a:br>
              <a:rPr lang="es-ES" sz="1100" b="1" dirty="0" smtClean="0">
                <a:latin typeface="+mn-lt"/>
                <a:ea typeface="Calibri" panose="020F0502020204030204" pitchFamily="34" charset="0"/>
                <a:cs typeface="Times New Roman" panose="02020603050405020304" pitchFamily="18" charset="0"/>
              </a:rPr>
            </a:br>
            <a:r>
              <a:rPr lang="es-ES" sz="1100" b="1" dirty="0">
                <a:latin typeface="+mn-lt"/>
                <a:ea typeface="Calibri" panose="020F0502020204030204" pitchFamily="34" charset="0"/>
                <a:cs typeface="Times New Roman" panose="02020603050405020304" pitchFamily="18" charset="0"/>
              </a:rPr>
              <a:t/>
            </a:r>
            <a:br>
              <a:rPr lang="es-ES" sz="1100" b="1" dirty="0">
                <a:latin typeface="+mn-lt"/>
                <a:ea typeface="Calibri" panose="020F0502020204030204" pitchFamily="34" charset="0"/>
                <a:cs typeface="Times New Roman" panose="02020603050405020304" pitchFamily="18" charset="0"/>
              </a:rPr>
            </a:br>
            <a:r>
              <a:rPr lang="es-ES" sz="1100" b="1" dirty="0" smtClean="0">
                <a:latin typeface="+mn-lt"/>
                <a:ea typeface="Calibri" panose="020F0502020204030204" pitchFamily="34" charset="0"/>
                <a:cs typeface="Times New Roman" panose="02020603050405020304" pitchFamily="18" charset="0"/>
              </a:rPr>
              <a:t/>
            </a:r>
            <a:br>
              <a:rPr lang="es-ES" sz="1100" b="1" dirty="0" smtClean="0">
                <a:latin typeface="+mn-lt"/>
                <a:ea typeface="Calibri" panose="020F0502020204030204" pitchFamily="34" charset="0"/>
                <a:cs typeface="Times New Roman" panose="02020603050405020304" pitchFamily="18" charset="0"/>
              </a:rPr>
            </a:br>
            <a:r>
              <a:rPr lang="es-ES" sz="1100" b="1" dirty="0">
                <a:latin typeface="+mn-lt"/>
                <a:ea typeface="Calibri" panose="020F0502020204030204" pitchFamily="34" charset="0"/>
                <a:cs typeface="Times New Roman" panose="02020603050405020304" pitchFamily="18" charset="0"/>
              </a:rPr>
              <a:t/>
            </a:r>
            <a:br>
              <a:rPr lang="es-ES" sz="1100" b="1" dirty="0">
                <a:latin typeface="+mn-lt"/>
                <a:ea typeface="Calibri" panose="020F0502020204030204" pitchFamily="34" charset="0"/>
                <a:cs typeface="Times New Roman" panose="02020603050405020304" pitchFamily="18" charset="0"/>
              </a:rPr>
            </a:br>
            <a:r>
              <a:rPr lang="es-ES" sz="1100" b="1" dirty="0" smtClean="0">
                <a:latin typeface="+mn-lt"/>
                <a:ea typeface="Calibri" panose="020F0502020204030204" pitchFamily="34" charset="0"/>
                <a:cs typeface="Times New Roman" panose="02020603050405020304" pitchFamily="18" charset="0"/>
              </a:rPr>
              <a:t/>
            </a:r>
            <a:br>
              <a:rPr lang="es-ES" sz="1100" b="1" dirty="0" smtClean="0">
                <a:latin typeface="+mn-lt"/>
                <a:ea typeface="Calibri" panose="020F0502020204030204" pitchFamily="34" charset="0"/>
                <a:cs typeface="Times New Roman" panose="02020603050405020304" pitchFamily="18" charset="0"/>
              </a:rPr>
            </a:br>
            <a:r>
              <a:rPr lang="es-ES" sz="1100" b="1" dirty="0">
                <a:latin typeface="+mn-lt"/>
                <a:ea typeface="Calibri" panose="020F0502020204030204" pitchFamily="34" charset="0"/>
                <a:cs typeface="Times New Roman" panose="02020603050405020304" pitchFamily="18" charset="0"/>
              </a:rPr>
              <a:t/>
            </a:r>
            <a:br>
              <a:rPr lang="es-ES" sz="1100" b="1" dirty="0">
                <a:latin typeface="+mn-lt"/>
                <a:ea typeface="Calibri" panose="020F0502020204030204" pitchFamily="34" charset="0"/>
                <a:cs typeface="Times New Roman" panose="02020603050405020304" pitchFamily="18" charset="0"/>
              </a:rPr>
            </a:br>
            <a:r>
              <a:rPr lang="es-ES" sz="1100" b="1" dirty="0" smtClean="0">
                <a:latin typeface="+mn-lt"/>
                <a:ea typeface="Calibri" panose="020F0502020204030204" pitchFamily="34" charset="0"/>
                <a:cs typeface="Times New Roman" panose="02020603050405020304" pitchFamily="18" charset="0"/>
              </a:rPr>
              <a:t/>
            </a:r>
            <a:br>
              <a:rPr lang="es-ES" sz="1100" b="1" dirty="0" smtClean="0">
                <a:latin typeface="+mn-lt"/>
                <a:ea typeface="Calibri" panose="020F0502020204030204" pitchFamily="34" charset="0"/>
                <a:cs typeface="Times New Roman" panose="02020603050405020304" pitchFamily="18" charset="0"/>
              </a:rPr>
            </a:br>
            <a:r>
              <a:rPr lang="es-ES" sz="1100" b="1" dirty="0">
                <a:latin typeface="+mn-lt"/>
                <a:ea typeface="Calibri" panose="020F0502020204030204" pitchFamily="34" charset="0"/>
                <a:cs typeface="Times New Roman" panose="02020603050405020304" pitchFamily="18" charset="0"/>
              </a:rPr>
              <a:t/>
            </a:r>
            <a:br>
              <a:rPr lang="es-ES" sz="1100" b="1" dirty="0">
                <a:latin typeface="+mn-lt"/>
                <a:ea typeface="Calibri" panose="020F0502020204030204" pitchFamily="34" charset="0"/>
                <a:cs typeface="Times New Roman" panose="02020603050405020304" pitchFamily="18" charset="0"/>
              </a:rPr>
            </a:br>
            <a:r>
              <a:rPr lang="es-ES" sz="1100" b="1" dirty="0" smtClean="0">
                <a:latin typeface="+mn-lt"/>
                <a:ea typeface="Calibri" panose="020F0502020204030204" pitchFamily="34" charset="0"/>
                <a:cs typeface="Times New Roman" panose="02020603050405020304" pitchFamily="18" charset="0"/>
              </a:rPr>
              <a:t/>
            </a:r>
            <a:br>
              <a:rPr lang="es-ES" sz="1100" b="1" dirty="0" smtClean="0">
                <a:latin typeface="+mn-lt"/>
                <a:ea typeface="Calibri" panose="020F0502020204030204" pitchFamily="34" charset="0"/>
                <a:cs typeface="Times New Roman" panose="02020603050405020304" pitchFamily="18" charset="0"/>
              </a:rPr>
            </a:br>
            <a:r>
              <a:rPr lang="es-ES" sz="1100" b="1" dirty="0">
                <a:latin typeface="+mn-lt"/>
                <a:ea typeface="Calibri" panose="020F0502020204030204" pitchFamily="34" charset="0"/>
                <a:cs typeface="Times New Roman" panose="02020603050405020304" pitchFamily="18" charset="0"/>
              </a:rPr>
              <a:t/>
            </a:r>
            <a:br>
              <a:rPr lang="es-ES" sz="1100" b="1" dirty="0">
                <a:latin typeface="+mn-lt"/>
                <a:ea typeface="Calibri" panose="020F0502020204030204" pitchFamily="34" charset="0"/>
                <a:cs typeface="Times New Roman" panose="02020603050405020304" pitchFamily="18" charset="0"/>
              </a:rPr>
            </a:br>
            <a:r>
              <a:rPr lang="es-ES" sz="1100" b="1" dirty="0" smtClean="0">
                <a:latin typeface="+mn-lt"/>
                <a:ea typeface="Calibri" panose="020F0502020204030204" pitchFamily="34" charset="0"/>
                <a:cs typeface="Times New Roman" panose="02020603050405020304" pitchFamily="18" charset="0"/>
              </a:rPr>
              <a:t/>
            </a:r>
            <a:br>
              <a:rPr lang="es-ES" sz="1100" b="1" dirty="0" smtClean="0">
                <a:latin typeface="+mn-lt"/>
                <a:ea typeface="Calibri" panose="020F0502020204030204" pitchFamily="34" charset="0"/>
                <a:cs typeface="Times New Roman" panose="02020603050405020304" pitchFamily="18" charset="0"/>
              </a:rPr>
            </a:br>
            <a:r>
              <a:rPr lang="es-ES" sz="1100" b="1" dirty="0">
                <a:latin typeface="+mn-lt"/>
                <a:ea typeface="Calibri" panose="020F0502020204030204" pitchFamily="34" charset="0"/>
                <a:cs typeface="Times New Roman" panose="02020603050405020304" pitchFamily="18" charset="0"/>
              </a:rPr>
              <a:t/>
            </a:r>
            <a:br>
              <a:rPr lang="es-ES" sz="1100" b="1" dirty="0">
                <a:latin typeface="+mn-lt"/>
                <a:ea typeface="Calibri" panose="020F0502020204030204" pitchFamily="34" charset="0"/>
                <a:cs typeface="Times New Roman" panose="02020603050405020304" pitchFamily="18" charset="0"/>
              </a:rPr>
            </a:br>
            <a:r>
              <a:rPr lang="es-ES" sz="1100" b="1" dirty="0" smtClean="0">
                <a:latin typeface="+mn-lt"/>
                <a:ea typeface="Calibri" panose="020F0502020204030204" pitchFamily="34" charset="0"/>
                <a:cs typeface="Times New Roman" panose="02020603050405020304" pitchFamily="18" charset="0"/>
              </a:rPr>
              <a:t/>
            </a:r>
            <a:br>
              <a:rPr lang="es-ES" sz="1100" b="1" dirty="0" smtClean="0">
                <a:latin typeface="+mn-lt"/>
                <a:ea typeface="Calibri" panose="020F0502020204030204" pitchFamily="34" charset="0"/>
                <a:cs typeface="Times New Roman" panose="02020603050405020304" pitchFamily="18" charset="0"/>
              </a:rPr>
            </a:br>
            <a:r>
              <a:rPr lang="es-ES" sz="1100" b="1" dirty="0">
                <a:latin typeface="+mn-lt"/>
                <a:ea typeface="Calibri" panose="020F0502020204030204" pitchFamily="34" charset="0"/>
                <a:cs typeface="Times New Roman" panose="02020603050405020304" pitchFamily="18" charset="0"/>
              </a:rPr>
              <a:t/>
            </a:r>
            <a:br>
              <a:rPr lang="es-ES" sz="1100" b="1" dirty="0">
                <a:latin typeface="+mn-lt"/>
                <a:ea typeface="Calibri" panose="020F0502020204030204" pitchFamily="34" charset="0"/>
                <a:cs typeface="Times New Roman" panose="02020603050405020304" pitchFamily="18" charset="0"/>
              </a:rPr>
            </a:br>
            <a:r>
              <a:rPr lang="es-ES" sz="1100" b="1" dirty="0" smtClean="0">
                <a:latin typeface="+mn-lt"/>
                <a:ea typeface="Calibri" panose="020F0502020204030204" pitchFamily="34" charset="0"/>
                <a:cs typeface="Times New Roman" panose="02020603050405020304" pitchFamily="18" charset="0"/>
              </a:rPr>
              <a:t/>
            </a:r>
            <a:br>
              <a:rPr lang="es-ES" sz="1100" b="1" dirty="0" smtClean="0">
                <a:latin typeface="+mn-lt"/>
                <a:ea typeface="Calibri" panose="020F0502020204030204" pitchFamily="34" charset="0"/>
                <a:cs typeface="Times New Roman" panose="02020603050405020304" pitchFamily="18" charset="0"/>
              </a:rPr>
            </a:br>
            <a:r>
              <a:rPr lang="es-ES" sz="1100" b="1" dirty="0">
                <a:latin typeface="+mn-lt"/>
                <a:ea typeface="Calibri" panose="020F0502020204030204" pitchFamily="34" charset="0"/>
                <a:cs typeface="Times New Roman" panose="02020603050405020304" pitchFamily="18" charset="0"/>
              </a:rPr>
              <a:t/>
            </a:r>
            <a:br>
              <a:rPr lang="es-ES" sz="1100" b="1" dirty="0">
                <a:latin typeface="+mn-lt"/>
                <a:ea typeface="Calibri" panose="020F0502020204030204" pitchFamily="34" charset="0"/>
                <a:cs typeface="Times New Roman" panose="02020603050405020304" pitchFamily="18" charset="0"/>
              </a:rPr>
            </a:br>
            <a:r>
              <a:rPr lang="es-ES" sz="1100" b="1" dirty="0" smtClean="0">
                <a:latin typeface="+mn-lt"/>
                <a:ea typeface="Calibri" panose="020F0502020204030204" pitchFamily="34" charset="0"/>
                <a:cs typeface="Times New Roman" panose="02020603050405020304" pitchFamily="18" charset="0"/>
              </a:rPr>
              <a:t/>
            </a:r>
            <a:br>
              <a:rPr lang="es-ES" sz="1100" b="1" dirty="0" smtClean="0">
                <a:latin typeface="+mn-lt"/>
                <a:ea typeface="Calibri" panose="020F0502020204030204" pitchFamily="34" charset="0"/>
                <a:cs typeface="Times New Roman" panose="02020603050405020304" pitchFamily="18" charset="0"/>
              </a:rPr>
            </a:br>
            <a:r>
              <a:rPr lang="es-ES" sz="1100" b="1" dirty="0">
                <a:latin typeface="+mn-lt"/>
                <a:ea typeface="Calibri" panose="020F0502020204030204" pitchFamily="34" charset="0"/>
                <a:cs typeface="Times New Roman" panose="02020603050405020304" pitchFamily="18" charset="0"/>
              </a:rPr>
              <a:t/>
            </a:r>
            <a:br>
              <a:rPr lang="es-ES" sz="1100" b="1" dirty="0">
                <a:latin typeface="+mn-lt"/>
                <a:ea typeface="Calibri" panose="020F0502020204030204" pitchFamily="34" charset="0"/>
                <a:cs typeface="Times New Roman" panose="02020603050405020304" pitchFamily="18" charset="0"/>
              </a:rPr>
            </a:br>
            <a:r>
              <a:rPr lang="es-ES" sz="1100" b="1" dirty="0" smtClean="0">
                <a:latin typeface="+mn-lt"/>
                <a:ea typeface="Calibri" panose="020F0502020204030204" pitchFamily="34" charset="0"/>
                <a:cs typeface="Times New Roman" panose="02020603050405020304" pitchFamily="18" charset="0"/>
              </a:rPr>
              <a:t/>
            </a:r>
            <a:br>
              <a:rPr lang="es-ES" sz="1100" b="1" dirty="0" smtClean="0">
                <a:latin typeface="+mn-lt"/>
                <a:ea typeface="Calibri" panose="020F0502020204030204" pitchFamily="34" charset="0"/>
                <a:cs typeface="Times New Roman" panose="02020603050405020304" pitchFamily="18" charset="0"/>
              </a:rPr>
            </a:br>
            <a:r>
              <a:rPr lang="es-ES" sz="1100" b="1" dirty="0">
                <a:latin typeface="+mn-lt"/>
                <a:ea typeface="Calibri" panose="020F0502020204030204" pitchFamily="34" charset="0"/>
                <a:cs typeface="Times New Roman" panose="02020603050405020304" pitchFamily="18" charset="0"/>
              </a:rPr>
              <a:t/>
            </a:r>
            <a:br>
              <a:rPr lang="es-ES" sz="1100" b="1" dirty="0">
                <a:latin typeface="+mn-lt"/>
                <a:ea typeface="Calibri" panose="020F0502020204030204" pitchFamily="34" charset="0"/>
                <a:cs typeface="Times New Roman" panose="02020603050405020304" pitchFamily="18" charset="0"/>
              </a:rPr>
            </a:br>
            <a:endParaRPr lang="es-CO" dirty="0">
              <a:latin typeface="+mn-lt"/>
            </a:endParaRPr>
          </a:p>
        </p:txBody>
      </p:sp>
      <p:sp>
        <p:nvSpPr>
          <p:cNvPr id="3" name="Subtítulo 2"/>
          <p:cNvSpPr>
            <a:spLocks noGrp="1"/>
          </p:cNvSpPr>
          <p:nvPr>
            <p:ph type="subTitle" idx="1"/>
          </p:nvPr>
        </p:nvSpPr>
        <p:spPr>
          <a:xfrm>
            <a:off x="2895600" y="2554941"/>
            <a:ext cx="6400800" cy="2996952"/>
          </a:xfrm>
        </p:spPr>
        <p:txBody>
          <a:bodyPr>
            <a:normAutofit fontScale="55000" lnSpcReduction="20000"/>
          </a:bodyPr>
          <a:lstStyle/>
          <a:p>
            <a:endParaRPr lang="es-CO" dirty="0" smtClean="0">
              <a:solidFill>
                <a:srgbClr val="002060"/>
              </a:solidFill>
              <a:cs typeface="Arial" panose="020B0604020202020204" pitchFamily="34" charset="0"/>
            </a:endParaRPr>
          </a:p>
          <a:p>
            <a:r>
              <a:rPr lang="es-CO" sz="3400" b="1" dirty="0" smtClean="0">
                <a:solidFill>
                  <a:srgbClr val="002060"/>
                </a:solidFill>
                <a:effectLst>
                  <a:outerShdw blurRad="38100" dist="38100" dir="2700000" algn="tl">
                    <a:srgbClr val="000000">
                      <a:alpha val="43137"/>
                    </a:srgbClr>
                  </a:outerShdw>
                </a:effectLst>
                <a:cs typeface="Arial" panose="020B0604020202020204" pitchFamily="34" charset="0"/>
              </a:rPr>
              <a:t>JHONY FRANCISCO CUCHUMBE AVIRAMA </a:t>
            </a:r>
          </a:p>
          <a:p>
            <a:endParaRPr lang="es-CO" b="1" dirty="0" smtClean="0">
              <a:solidFill>
                <a:srgbClr val="002060"/>
              </a:solidFill>
              <a:effectLst>
                <a:outerShdw blurRad="38100" dist="38100" dir="2700000" algn="tl">
                  <a:srgbClr val="000000">
                    <a:alpha val="43137"/>
                  </a:srgbClr>
                </a:outerShdw>
              </a:effectLst>
              <a:cs typeface="Arial" panose="020B0604020202020204" pitchFamily="34" charset="0"/>
            </a:endParaRPr>
          </a:p>
          <a:p>
            <a:endParaRPr lang="es-CO" b="1" dirty="0">
              <a:solidFill>
                <a:srgbClr val="002060"/>
              </a:solidFill>
              <a:effectLst>
                <a:outerShdw blurRad="38100" dist="38100" dir="2700000" algn="tl">
                  <a:srgbClr val="000000">
                    <a:alpha val="43137"/>
                  </a:srgbClr>
                </a:outerShdw>
              </a:effectLst>
              <a:cs typeface="Arial" panose="020B0604020202020204" pitchFamily="34" charset="0"/>
            </a:endParaRPr>
          </a:p>
          <a:p>
            <a:r>
              <a:rPr lang="es-CO" b="1" dirty="0" smtClean="0">
                <a:solidFill>
                  <a:srgbClr val="002060"/>
                </a:solidFill>
                <a:effectLst>
                  <a:outerShdw blurRad="38100" dist="38100" dir="2700000" algn="tl">
                    <a:srgbClr val="000000">
                      <a:alpha val="43137"/>
                    </a:srgbClr>
                  </a:outerShdw>
                </a:effectLst>
                <a:cs typeface="Arial" panose="020B0604020202020204" pitchFamily="34" charset="0"/>
              </a:rPr>
              <a:t>ING.  CONCEPCIÓN HURTADO CHANTRE</a:t>
            </a:r>
          </a:p>
          <a:p>
            <a:r>
              <a:rPr lang="es-CO" b="1" dirty="0" smtClean="0">
                <a:solidFill>
                  <a:srgbClr val="002060"/>
                </a:solidFill>
                <a:effectLst>
                  <a:outerShdw blurRad="38100" dist="38100" dir="2700000" algn="tl">
                    <a:srgbClr val="000000">
                      <a:alpha val="43137"/>
                    </a:srgbClr>
                  </a:outerShdw>
                </a:effectLst>
                <a:cs typeface="Arial" panose="020B0604020202020204" pitchFamily="34" charset="0"/>
              </a:rPr>
              <a:t>TUTOR</a:t>
            </a:r>
          </a:p>
          <a:p>
            <a:endParaRPr lang="es-CO" b="1" dirty="0" smtClean="0">
              <a:solidFill>
                <a:srgbClr val="002060"/>
              </a:solidFill>
              <a:effectLst>
                <a:outerShdw blurRad="38100" dist="38100" dir="2700000" algn="tl">
                  <a:srgbClr val="000000">
                    <a:alpha val="43137"/>
                  </a:srgbClr>
                </a:outerShdw>
              </a:effectLst>
              <a:cs typeface="Arial" panose="020B0604020202020204" pitchFamily="34" charset="0"/>
            </a:endParaRPr>
          </a:p>
          <a:p>
            <a:endParaRPr lang="es-CO" b="1" dirty="0" smtClean="0">
              <a:solidFill>
                <a:srgbClr val="002060"/>
              </a:solidFill>
              <a:effectLst>
                <a:outerShdw blurRad="38100" dist="38100" dir="2700000" algn="tl">
                  <a:srgbClr val="000000">
                    <a:alpha val="43137"/>
                  </a:srgbClr>
                </a:outerShdw>
              </a:effectLst>
              <a:cs typeface="Arial" panose="020B0604020202020204" pitchFamily="34" charset="0"/>
            </a:endParaRPr>
          </a:p>
          <a:p>
            <a:r>
              <a:rPr lang="es-ES" b="1" dirty="0">
                <a:solidFill>
                  <a:srgbClr val="002060"/>
                </a:solidFill>
                <a:effectLst>
                  <a:outerShdw blurRad="38100" dist="38100" dir="2700000" algn="tl">
                    <a:srgbClr val="000000">
                      <a:alpha val="43137"/>
                    </a:srgbClr>
                  </a:outerShdw>
                </a:effectLst>
                <a:cs typeface="Arial" panose="020B0604020202020204" pitchFamily="34" charset="0"/>
              </a:rPr>
              <a:t>FUNDACIÓN UNIVERSITARIA DE POPAYÁN</a:t>
            </a:r>
            <a:endParaRPr lang="es-CO" b="1" dirty="0">
              <a:solidFill>
                <a:srgbClr val="002060"/>
              </a:solidFill>
              <a:effectLst>
                <a:outerShdw blurRad="38100" dist="38100" dir="2700000" algn="tl">
                  <a:srgbClr val="000000">
                    <a:alpha val="43137"/>
                  </a:srgbClr>
                </a:outerShdw>
              </a:effectLst>
              <a:cs typeface="Arial" panose="020B0604020202020204" pitchFamily="34" charset="0"/>
            </a:endParaRPr>
          </a:p>
          <a:p>
            <a:r>
              <a:rPr lang="es-ES" b="1" dirty="0">
                <a:solidFill>
                  <a:srgbClr val="002060"/>
                </a:solidFill>
                <a:effectLst>
                  <a:outerShdw blurRad="38100" dist="38100" dir="2700000" algn="tl">
                    <a:srgbClr val="000000">
                      <a:alpha val="43137"/>
                    </a:srgbClr>
                  </a:outerShdw>
                </a:effectLst>
                <a:cs typeface="Arial" panose="020B0604020202020204" pitchFamily="34" charset="0"/>
              </a:rPr>
              <a:t>FACULTAD DE CIENCIAS </a:t>
            </a:r>
            <a:r>
              <a:rPr lang="es-ES" b="1" dirty="0" smtClean="0">
                <a:solidFill>
                  <a:srgbClr val="002060"/>
                </a:solidFill>
                <a:effectLst>
                  <a:outerShdw blurRad="38100" dist="38100" dir="2700000" algn="tl">
                    <a:srgbClr val="000000">
                      <a:alpha val="43137"/>
                    </a:srgbClr>
                  </a:outerShdw>
                </a:effectLst>
                <a:cs typeface="Arial" panose="020B0604020202020204" pitchFamily="34" charset="0"/>
              </a:rPr>
              <a:t>CONTABLES, ECONOMICAS Y ADMINISTRATIVAS</a:t>
            </a:r>
            <a:endParaRPr lang="es-CO" b="1" dirty="0">
              <a:solidFill>
                <a:srgbClr val="002060"/>
              </a:solidFill>
              <a:effectLst>
                <a:outerShdw blurRad="38100" dist="38100" dir="2700000" algn="tl">
                  <a:srgbClr val="000000">
                    <a:alpha val="43137"/>
                  </a:srgbClr>
                </a:outerShdw>
              </a:effectLst>
              <a:cs typeface="Arial" panose="020B0604020202020204" pitchFamily="34" charset="0"/>
            </a:endParaRPr>
          </a:p>
          <a:p>
            <a:r>
              <a:rPr lang="es-ES" b="1" dirty="0">
                <a:solidFill>
                  <a:srgbClr val="002060"/>
                </a:solidFill>
                <a:effectLst>
                  <a:outerShdw blurRad="38100" dist="38100" dir="2700000" algn="tl">
                    <a:srgbClr val="000000">
                      <a:alpha val="43137"/>
                    </a:srgbClr>
                  </a:outerShdw>
                </a:effectLst>
                <a:cs typeface="Arial" panose="020B0604020202020204" pitchFamily="34" charset="0"/>
              </a:rPr>
              <a:t>ADMINISTRACIÓN DE EMPRESAS AGROPECUARIAS</a:t>
            </a:r>
            <a:endParaRPr lang="es-CO" b="1" dirty="0">
              <a:solidFill>
                <a:srgbClr val="002060"/>
              </a:solidFill>
              <a:effectLst>
                <a:outerShdw blurRad="38100" dist="38100" dir="2700000" algn="tl">
                  <a:srgbClr val="000000">
                    <a:alpha val="43137"/>
                  </a:srgbClr>
                </a:outerShdw>
              </a:effectLst>
              <a:cs typeface="Arial" panose="020B0604020202020204" pitchFamily="34" charset="0"/>
            </a:endParaRPr>
          </a:p>
        </p:txBody>
      </p:sp>
      <p:sp>
        <p:nvSpPr>
          <p:cNvPr id="5" name="Título 1"/>
          <p:cNvSpPr txBox="1">
            <a:spLocks/>
          </p:cNvSpPr>
          <p:nvPr/>
        </p:nvSpPr>
        <p:spPr>
          <a:xfrm>
            <a:off x="1550125" y="940526"/>
            <a:ext cx="9091749" cy="95358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7000"/>
              </a:lnSpc>
              <a:spcAft>
                <a:spcPts val="800"/>
              </a:spcAft>
            </a:pPr>
            <a:r>
              <a:rPr lang="es-ES" sz="1100" b="1" dirty="0" smtClean="0">
                <a:latin typeface="+mn-lt"/>
                <a:ea typeface="Calibri" panose="020F0502020204030204" pitchFamily="34" charset="0"/>
                <a:cs typeface="Times New Roman" panose="02020603050405020304" pitchFamily="18" charset="0"/>
              </a:rPr>
              <a:t/>
            </a:r>
            <a:br>
              <a:rPr lang="es-ES" sz="1100" b="1" dirty="0" smtClean="0">
                <a:latin typeface="+mn-lt"/>
                <a:ea typeface="Calibri" panose="020F0502020204030204" pitchFamily="34" charset="0"/>
                <a:cs typeface="Times New Roman" panose="02020603050405020304" pitchFamily="18" charset="0"/>
              </a:rPr>
            </a:br>
            <a:r>
              <a:rPr lang="es-ES" sz="1100" b="1" dirty="0" smtClean="0">
                <a:latin typeface="+mn-lt"/>
                <a:ea typeface="Calibri" panose="020F0502020204030204" pitchFamily="34" charset="0"/>
                <a:cs typeface="Times New Roman" panose="02020603050405020304" pitchFamily="18" charset="0"/>
              </a:rPr>
              <a:t/>
            </a:r>
            <a:br>
              <a:rPr lang="es-ES" sz="1100" b="1" dirty="0" smtClean="0">
                <a:latin typeface="+mn-lt"/>
                <a:ea typeface="Calibri" panose="020F0502020204030204" pitchFamily="34" charset="0"/>
                <a:cs typeface="Times New Roman" panose="02020603050405020304" pitchFamily="18" charset="0"/>
              </a:rPr>
            </a:br>
            <a:r>
              <a:rPr lang="es-ES" sz="1100" b="1" dirty="0" smtClean="0">
                <a:latin typeface="+mn-lt"/>
                <a:ea typeface="Calibri" panose="020F0502020204030204" pitchFamily="34" charset="0"/>
                <a:cs typeface="Times New Roman" panose="02020603050405020304" pitchFamily="18" charset="0"/>
              </a:rPr>
              <a:t/>
            </a:r>
            <a:br>
              <a:rPr lang="es-ES" sz="1100" b="1" dirty="0" smtClean="0">
                <a:latin typeface="+mn-lt"/>
                <a:ea typeface="Calibri" panose="020F0502020204030204" pitchFamily="34" charset="0"/>
                <a:cs typeface="Times New Roman" panose="02020603050405020304" pitchFamily="18" charset="0"/>
              </a:rPr>
            </a:br>
            <a:r>
              <a:rPr lang="es-ES" sz="1100" b="1" dirty="0" smtClean="0">
                <a:latin typeface="+mn-lt"/>
                <a:ea typeface="Calibri" panose="020F0502020204030204" pitchFamily="34" charset="0"/>
                <a:cs typeface="Times New Roman" panose="02020603050405020304" pitchFamily="18" charset="0"/>
              </a:rPr>
              <a:t/>
            </a:r>
            <a:br>
              <a:rPr lang="es-ES" sz="1100" b="1" dirty="0" smtClean="0">
                <a:latin typeface="+mn-lt"/>
                <a:ea typeface="Calibri" panose="020F0502020204030204" pitchFamily="34" charset="0"/>
                <a:cs typeface="Times New Roman" panose="02020603050405020304" pitchFamily="18" charset="0"/>
              </a:rPr>
            </a:br>
            <a:r>
              <a:rPr lang="es-ES" sz="1100" b="1" dirty="0" smtClean="0">
                <a:latin typeface="+mn-lt"/>
                <a:ea typeface="Calibri" panose="020F0502020204030204" pitchFamily="34" charset="0"/>
                <a:cs typeface="Times New Roman" panose="02020603050405020304" pitchFamily="18" charset="0"/>
              </a:rPr>
              <a:t/>
            </a:r>
            <a:br>
              <a:rPr lang="es-ES" sz="1100" b="1" dirty="0" smtClean="0">
                <a:latin typeface="+mn-lt"/>
                <a:ea typeface="Calibri" panose="020F0502020204030204" pitchFamily="34" charset="0"/>
                <a:cs typeface="Times New Roman" panose="02020603050405020304" pitchFamily="18" charset="0"/>
              </a:rPr>
            </a:br>
            <a:r>
              <a:rPr lang="es-ES" sz="1100" b="1" dirty="0" smtClean="0">
                <a:latin typeface="+mn-lt"/>
                <a:ea typeface="Calibri" panose="020F0502020204030204" pitchFamily="34" charset="0"/>
                <a:cs typeface="Times New Roman" panose="02020603050405020304" pitchFamily="18" charset="0"/>
              </a:rPr>
              <a:t/>
            </a:r>
            <a:br>
              <a:rPr lang="es-ES" sz="1100" b="1" dirty="0" smtClean="0">
                <a:latin typeface="+mn-lt"/>
                <a:ea typeface="Calibri" panose="020F0502020204030204" pitchFamily="34" charset="0"/>
                <a:cs typeface="Times New Roman" panose="02020603050405020304" pitchFamily="18" charset="0"/>
              </a:rPr>
            </a:br>
            <a:r>
              <a:rPr lang="es-ES" sz="1100" b="1" dirty="0" smtClean="0">
                <a:latin typeface="+mn-lt"/>
                <a:ea typeface="Calibri" panose="020F0502020204030204" pitchFamily="34" charset="0"/>
                <a:cs typeface="Times New Roman" panose="02020603050405020304" pitchFamily="18" charset="0"/>
              </a:rPr>
              <a:t/>
            </a:r>
            <a:br>
              <a:rPr lang="es-ES" sz="1100" b="1" dirty="0" smtClean="0">
                <a:latin typeface="+mn-lt"/>
                <a:ea typeface="Calibri" panose="020F0502020204030204" pitchFamily="34" charset="0"/>
                <a:cs typeface="Times New Roman" panose="02020603050405020304" pitchFamily="18" charset="0"/>
              </a:rPr>
            </a:br>
            <a:r>
              <a:rPr lang="es-ES" sz="1100" b="1" dirty="0" smtClean="0">
                <a:latin typeface="+mn-lt"/>
                <a:ea typeface="Calibri" panose="020F0502020204030204" pitchFamily="34" charset="0"/>
                <a:cs typeface="Times New Roman" panose="02020603050405020304" pitchFamily="18" charset="0"/>
              </a:rPr>
              <a:t/>
            </a:r>
            <a:br>
              <a:rPr lang="es-ES" sz="1100" b="1" dirty="0" smtClean="0">
                <a:latin typeface="+mn-lt"/>
                <a:ea typeface="Calibri" panose="020F0502020204030204" pitchFamily="34" charset="0"/>
                <a:cs typeface="Times New Roman" panose="02020603050405020304" pitchFamily="18" charset="0"/>
              </a:rPr>
            </a:br>
            <a:r>
              <a:rPr lang="es-ES" sz="1100" b="1" dirty="0" smtClean="0">
                <a:latin typeface="+mn-lt"/>
                <a:ea typeface="Calibri" panose="020F0502020204030204" pitchFamily="34" charset="0"/>
                <a:cs typeface="Times New Roman" panose="02020603050405020304" pitchFamily="18" charset="0"/>
              </a:rPr>
              <a:t/>
            </a:r>
            <a:br>
              <a:rPr lang="es-ES" sz="1100" b="1" dirty="0" smtClean="0">
                <a:latin typeface="+mn-lt"/>
                <a:ea typeface="Calibri" panose="020F0502020204030204" pitchFamily="34" charset="0"/>
                <a:cs typeface="Times New Roman" panose="02020603050405020304" pitchFamily="18" charset="0"/>
              </a:rPr>
            </a:br>
            <a:r>
              <a:rPr lang="es-ES" sz="1100" b="1" dirty="0" smtClean="0">
                <a:latin typeface="+mn-lt"/>
                <a:ea typeface="Calibri" panose="020F0502020204030204" pitchFamily="34" charset="0"/>
                <a:cs typeface="Times New Roman" panose="02020603050405020304" pitchFamily="18" charset="0"/>
              </a:rPr>
              <a:t/>
            </a:r>
            <a:br>
              <a:rPr lang="es-ES" sz="1100" b="1" dirty="0" smtClean="0">
                <a:latin typeface="+mn-lt"/>
                <a:ea typeface="Calibri" panose="020F0502020204030204" pitchFamily="34" charset="0"/>
                <a:cs typeface="Times New Roman" panose="02020603050405020304" pitchFamily="18" charset="0"/>
              </a:rPr>
            </a:br>
            <a:r>
              <a:rPr lang="es-ES" sz="1100" b="1" dirty="0" smtClean="0">
                <a:latin typeface="+mn-lt"/>
                <a:ea typeface="Calibri" panose="020F0502020204030204" pitchFamily="34" charset="0"/>
                <a:cs typeface="Times New Roman" panose="02020603050405020304" pitchFamily="18" charset="0"/>
              </a:rPr>
              <a:t/>
            </a:r>
            <a:br>
              <a:rPr lang="es-ES" sz="1100" b="1" dirty="0" smtClean="0">
                <a:latin typeface="+mn-lt"/>
                <a:ea typeface="Calibri" panose="020F0502020204030204" pitchFamily="34" charset="0"/>
                <a:cs typeface="Times New Roman" panose="02020603050405020304" pitchFamily="18" charset="0"/>
              </a:rPr>
            </a:br>
            <a:r>
              <a:rPr lang="es-ES" sz="1100" b="1" dirty="0" smtClean="0">
                <a:latin typeface="+mn-lt"/>
                <a:ea typeface="Calibri" panose="020F0502020204030204" pitchFamily="34" charset="0"/>
                <a:cs typeface="Times New Roman" panose="02020603050405020304" pitchFamily="18" charset="0"/>
              </a:rPr>
              <a:t/>
            </a:r>
            <a:br>
              <a:rPr lang="es-ES" sz="1100" b="1" dirty="0" smtClean="0">
                <a:latin typeface="+mn-lt"/>
                <a:ea typeface="Calibri" panose="020F0502020204030204" pitchFamily="34" charset="0"/>
                <a:cs typeface="Times New Roman" panose="02020603050405020304" pitchFamily="18" charset="0"/>
              </a:rPr>
            </a:br>
            <a:r>
              <a:rPr lang="es-ES" sz="1100" b="1" dirty="0" smtClean="0">
                <a:latin typeface="+mn-lt"/>
                <a:ea typeface="Calibri" panose="020F0502020204030204" pitchFamily="34" charset="0"/>
                <a:cs typeface="Times New Roman" panose="02020603050405020304" pitchFamily="18" charset="0"/>
              </a:rPr>
              <a:t/>
            </a:r>
            <a:br>
              <a:rPr lang="es-ES" sz="1100" b="1" dirty="0" smtClean="0">
                <a:latin typeface="+mn-lt"/>
                <a:ea typeface="Calibri" panose="020F0502020204030204" pitchFamily="34" charset="0"/>
                <a:cs typeface="Times New Roman" panose="02020603050405020304" pitchFamily="18" charset="0"/>
              </a:rPr>
            </a:br>
            <a:r>
              <a:rPr lang="es-ES" sz="1100" b="1" dirty="0" smtClean="0">
                <a:latin typeface="+mn-lt"/>
                <a:ea typeface="Calibri" panose="020F0502020204030204" pitchFamily="34" charset="0"/>
                <a:cs typeface="Times New Roman" panose="02020603050405020304" pitchFamily="18" charset="0"/>
              </a:rPr>
              <a:t/>
            </a:r>
            <a:br>
              <a:rPr lang="es-ES" sz="1100" b="1" dirty="0" smtClean="0">
                <a:latin typeface="+mn-lt"/>
                <a:ea typeface="Calibri" panose="020F0502020204030204" pitchFamily="34" charset="0"/>
                <a:cs typeface="Times New Roman" panose="02020603050405020304" pitchFamily="18" charset="0"/>
              </a:rPr>
            </a:br>
            <a:r>
              <a:rPr lang="es-ES" sz="1100" b="1" dirty="0" smtClean="0">
                <a:latin typeface="+mn-lt"/>
                <a:ea typeface="Calibri" panose="020F0502020204030204" pitchFamily="34" charset="0"/>
                <a:cs typeface="Times New Roman" panose="02020603050405020304" pitchFamily="18" charset="0"/>
              </a:rPr>
              <a:t/>
            </a:r>
            <a:br>
              <a:rPr lang="es-ES" sz="1100" b="1" dirty="0" smtClean="0">
                <a:latin typeface="+mn-lt"/>
                <a:ea typeface="Calibri" panose="020F0502020204030204" pitchFamily="34" charset="0"/>
                <a:cs typeface="Times New Roman" panose="02020603050405020304" pitchFamily="18" charset="0"/>
              </a:rPr>
            </a:br>
            <a:r>
              <a:rPr lang="es-ES" sz="1100" b="1" dirty="0" smtClean="0">
                <a:latin typeface="+mn-lt"/>
                <a:ea typeface="Calibri" panose="020F0502020204030204" pitchFamily="34" charset="0"/>
                <a:cs typeface="Times New Roman" panose="02020603050405020304" pitchFamily="18" charset="0"/>
              </a:rPr>
              <a:t/>
            </a:r>
            <a:br>
              <a:rPr lang="es-ES" sz="1100" b="1" dirty="0" smtClean="0">
                <a:latin typeface="+mn-lt"/>
                <a:ea typeface="Calibri" panose="020F0502020204030204" pitchFamily="34" charset="0"/>
                <a:cs typeface="Times New Roman" panose="02020603050405020304" pitchFamily="18" charset="0"/>
              </a:rPr>
            </a:br>
            <a:r>
              <a:rPr lang="es-ES" sz="1100" b="1" dirty="0" smtClean="0">
                <a:latin typeface="+mn-lt"/>
                <a:ea typeface="Calibri" panose="020F0502020204030204" pitchFamily="34" charset="0"/>
                <a:cs typeface="Times New Roman" panose="02020603050405020304" pitchFamily="18" charset="0"/>
              </a:rPr>
              <a:t/>
            </a:r>
            <a:br>
              <a:rPr lang="es-ES" sz="1100" b="1" dirty="0" smtClean="0">
                <a:latin typeface="+mn-lt"/>
                <a:ea typeface="Calibri" panose="020F0502020204030204" pitchFamily="34" charset="0"/>
                <a:cs typeface="Times New Roman" panose="02020603050405020304" pitchFamily="18" charset="0"/>
              </a:rPr>
            </a:br>
            <a:r>
              <a:rPr lang="es-ES" sz="1100" b="1" dirty="0" smtClean="0">
                <a:latin typeface="+mn-lt"/>
                <a:ea typeface="Calibri" panose="020F0502020204030204" pitchFamily="34" charset="0"/>
                <a:cs typeface="Times New Roman" panose="02020603050405020304" pitchFamily="18" charset="0"/>
              </a:rPr>
              <a:t/>
            </a:r>
            <a:br>
              <a:rPr lang="es-ES" sz="1100" b="1" dirty="0" smtClean="0">
                <a:latin typeface="+mn-lt"/>
                <a:ea typeface="Calibri" panose="020F0502020204030204" pitchFamily="34" charset="0"/>
                <a:cs typeface="Times New Roman" panose="02020603050405020304" pitchFamily="18" charset="0"/>
              </a:rPr>
            </a:br>
            <a:r>
              <a:rPr lang="es-ES" sz="1100" b="1" dirty="0" smtClean="0">
                <a:latin typeface="+mn-lt"/>
                <a:ea typeface="Calibri" panose="020F0502020204030204" pitchFamily="34" charset="0"/>
                <a:cs typeface="Times New Roman" panose="02020603050405020304" pitchFamily="18" charset="0"/>
              </a:rPr>
              <a:t/>
            </a:r>
            <a:br>
              <a:rPr lang="es-ES" sz="1100" b="1" dirty="0" smtClean="0">
                <a:latin typeface="+mn-lt"/>
                <a:ea typeface="Calibri" panose="020F0502020204030204" pitchFamily="34" charset="0"/>
                <a:cs typeface="Times New Roman" panose="02020603050405020304" pitchFamily="18" charset="0"/>
              </a:rPr>
            </a:br>
            <a:r>
              <a:rPr lang="es-ES" sz="1100" b="1" dirty="0" smtClean="0">
                <a:latin typeface="+mn-lt"/>
                <a:ea typeface="Calibri" panose="020F0502020204030204" pitchFamily="34" charset="0"/>
                <a:cs typeface="Times New Roman" panose="02020603050405020304" pitchFamily="18" charset="0"/>
              </a:rPr>
              <a:t/>
            </a:r>
            <a:br>
              <a:rPr lang="es-ES" sz="1100" b="1" dirty="0" smtClean="0">
                <a:latin typeface="+mn-lt"/>
                <a:ea typeface="Calibri" panose="020F0502020204030204" pitchFamily="34" charset="0"/>
                <a:cs typeface="Times New Roman" panose="02020603050405020304" pitchFamily="18" charset="0"/>
              </a:rPr>
            </a:br>
            <a:r>
              <a:rPr lang="es-ES" sz="1100" b="1" dirty="0" smtClean="0">
                <a:latin typeface="+mn-lt"/>
                <a:ea typeface="Calibri" panose="020F0502020204030204" pitchFamily="34" charset="0"/>
                <a:cs typeface="Times New Roman" panose="02020603050405020304" pitchFamily="18" charset="0"/>
              </a:rPr>
              <a:t/>
            </a:r>
            <a:br>
              <a:rPr lang="es-ES" sz="1100" b="1" dirty="0" smtClean="0">
                <a:latin typeface="+mn-lt"/>
                <a:ea typeface="Calibri" panose="020F0502020204030204" pitchFamily="34" charset="0"/>
                <a:cs typeface="Times New Roman" panose="02020603050405020304" pitchFamily="18" charset="0"/>
              </a:rPr>
            </a:br>
            <a:r>
              <a:rPr lang="es-ES" sz="1100" b="1" dirty="0" smtClean="0">
                <a:latin typeface="+mn-lt"/>
                <a:ea typeface="Calibri" panose="020F0502020204030204" pitchFamily="34" charset="0"/>
                <a:cs typeface="Times New Roman" panose="02020603050405020304" pitchFamily="18" charset="0"/>
              </a:rPr>
              <a:t/>
            </a:r>
            <a:br>
              <a:rPr lang="es-ES" sz="1100" b="1" dirty="0" smtClean="0">
                <a:latin typeface="+mn-lt"/>
                <a:ea typeface="Calibri" panose="020F0502020204030204" pitchFamily="34" charset="0"/>
                <a:cs typeface="Times New Roman" panose="02020603050405020304" pitchFamily="18" charset="0"/>
              </a:rPr>
            </a:br>
            <a:r>
              <a:rPr lang="es-ES" sz="1100" b="1" dirty="0" smtClean="0">
                <a:latin typeface="+mn-lt"/>
                <a:ea typeface="Calibri" panose="020F0502020204030204" pitchFamily="34" charset="0"/>
                <a:cs typeface="Times New Roman" panose="02020603050405020304" pitchFamily="18" charset="0"/>
              </a:rPr>
              <a:t/>
            </a:r>
            <a:br>
              <a:rPr lang="es-ES" sz="1100" b="1" dirty="0" smtClean="0">
                <a:latin typeface="+mn-lt"/>
                <a:ea typeface="Calibri" panose="020F0502020204030204" pitchFamily="34" charset="0"/>
                <a:cs typeface="Times New Roman" panose="02020603050405020304" pitchFamily="18" charset="0"/>
              </a:rPr>
            </a:br>
            <a:r>
              <a:rPr lang="es-ES" sz="1100" b="1" dirty="0" smtClean="0">
                <a:latin typeface="+mn-lt"/>
                <a:ea typeface="Calibri" panose="020F0502020204030204" pitchFamily="34" charset="0"/>
                <a:cs typeface="Times New Roman" panose="02020603050405020304" pitchFamily="18" charset="0"/>
              </a:rPr>
              <a:t/>
            </a:r>
            <a:br>
              <a:rPr lang="es-ES" sz="1100" b="1" dirty="0" smtClean="0">
                <a:latin typeface="+mn-lt"/>
                <a:ea typeface="Calibri" panose="020F0502020204030204" pitchFamily="34" charset="0"/>
                <a:cs typeface="Times New Roman" panose="02020603050405020304" pitchFamily="18" charset="0"/>
              </a:rPr>
            </a:br>
            <a:endParaRPr lang="es-ES" sz="1100" b="1" dirty="0" smtClean="0">
              <a:latin typeface="+mn-lt"/>
              <a:ea typeface="Calibri" panose="020F0502020204030204" pitchFamily="34" charset="0"/>
              <a:cs typeface="Times New Roman" panose="02020603050405020304" pitchFamily="18" charset="0"/>
            </a:endParaRPr>
          </a:p>
          <a:p>
            <a:pPr>
              <a:lnSpc>
                <a:spcPct val="107000"/>
              </a:lnSpc>
              <a:spcAft>
                <a:spcPts val="800"/>
              </a:spcAft>
            </a:pPr>
            <a:endParaRPr lang="es-ES" sz="1100" b="1" dirty="0">
              <a:latin typeface="+mn-lt"/>
              <a:ea typeface="Calibri" panose="020F0502020204030204" pitchFamily="34" charset="0"/>
              <a:cs typeface="Times New Roman" panose="02020603050405020304" pitchFamily="18" charset="0"/>
            </a:endParaRPr>
          </a:p>
          <a:p>
            <a:pPr>
              <a:lnSpc>
                <a:spcPct val="107000"/>
              </a:lnSpc>
              <a:spcAft>
                <a:spcPts val="800"/>
              </a:spcAft>
            </a:pPr>
            <a:endParaRPr lang="es-ES" sz="1100" b="1" dirty="0" smtClean="0">
              <a:latin typeface="+mn-lt"/>
              <a:ea typeface="Calibri" panose="020F0502020204030204" pitchFamily="34" charset="0"/>
              <a:cs typeface="Times New Roman" panose="02020603050405020304" pitchFamily="18" charset="0"/>
            </a:endParaRPr>
          </a:p>
          <a:p>
            <a:pPr>
              <a:lnSpc>
                <a:spcPct val="107000"/>
              </a:lnSpc>
              <a:spcAft>
                <a:spcPts val="800"/>
              </a:spcAft>
            </a:pPr>
            <a:endParaRPr lang="es-ES" sz="1100" b="1" dirty="0">
              <a:latin typeface="+mn-lt"/>
              <a:ea typeface="Calibri" panose="020F0502020204030204" pitchFamily="34" charset="0"/>
              <a:cs typeface="Times New Roman" panose="02020603050405020304" pitchFamily="18" charset="0"/>
            </a:endParaRPr>
          </a:p>
          <a:p>
            <a:pPr>
              <a:lnSpc>
                <a:spcPct val="107000"/>
              </a:lnSpc>
              <a:spcAft>
                <a:spcPts val="800"/>
              </a:spcAft>
            </a:pPr>
            <a:endParaRPr lang="es-ES" sz="1100" b="1" dirty="0" smtClean="0">
              <a:latin typeface="+mn-lt"/>
              <a:ea typeface="Calibri" panose="020F0502020204030204" pitchFamily="34" charset="0"/>
              <a:cs typeface="Times New Roman" panose="02020603050405020304" pitchFamily="18" charset="0"/>
            </a:endParaRPr>
          </a:p>
          <a:p>
            <a:pPr>
              <a:lnSpc>
                <a:spcPct val="107000"/>
              </a:lnSpc>
              <a:spcAft>
                <a:spcPts val="800"/>
              </a:spcAft>
            </a:pPr>
            <a:endParaRPr lang="es-ES" sz="1100" b="1" dirty="0">
              <a:latin typeface="+mn-lt"/>
              <a:ea typeface="Calibri" panose="020F0502020204030204" pitchFamily="34" charset="0"/>
              <a:cs typeface="Times New Roman" panose="02020603050405020304" pitchFamily="18" charset="0"/>
            </a:endParaRPr>
          </a:p>
          <a:p>
            <a:pPr>
              <a:lnSpc>
                <a:spcPct val="107000"/>
              </a:lnSpc>
              <a:spcAft>
                <a:spcPts val="800"/>
              </a:spcAft>
            </a:pPr>
            <a:endParaRPr lang="es-ES" sz="1100" b="1" dirty="0" smtClean="0">
              <a:latin typeface="+mn-lt"/>
              <a:ea typeface="Calibri" panose="020F0502020204030204" pitchFamily="34" charset="0"/>
              <a:cs typeface="Times New Roman" panose="02020603050405020304" pitchFamily="18" charset="0"/>
            </a:endParaRPr>
          </a:p>
          <a:p>
            <a:pPr>
              <a:lnSpc>
                <a:spcPct val="107000"/>
              </a:lnSpc>
              <a:spcAft>
                <a:spcPts val="800"/>
              </a:spcAft>
            </a:pPr>
            <a:endParaRPr lang="es-ES" sz="1100" b="1" dirty="0">
              <a:latin typeface="+mn-lt"/>
              <a:ea typeface="Calibri" panose="020F0502020204030204" pitchFamily="34" charset="0"/>
              <a:cs typeface="Times New Roman" panose="02020603050405020304" pitchFamily="18" charset="0"/>
            </a:endParaRPr>
          </a:p>
          <a:p>
            <a:pPr>
              <a:lnSpc>
                <a:spcPct val="107000"/>
              </a:lnSpc>
              <a:spcAft>
                <a:spcPts val="800"/>
              </a:spcAft>
            </a:pPr>
            <a:endParaRPr lang="es-ES" sz="1100" b="1" dirty="0" smtClean="0">
              <a:latin typeface="+mn-lt"/>
              <a:ea typeface="Calibri" panose="020F0502020204030204" pitchFamily="34" charset="0"/>
              <a:cs typeface="Times New Roman" panose="02020603050405020304" pitchFamily="18" charset="0"/>
            </a:endParaRPr>
          </a:p>
          <a:p>
            <a:pPr>
              <a:lnSpc>
                <a:spcPct val="107000"/>
              </a:lnSpc>
              <a:spcAft>
                <a:spcPts val="800"/>
              </a:spcAft>
            </a:pPr>
            <a:endParaRPr lang="es-ES" sz="1100" b="1" dirty="0">
              <a:latin typeface="+mn-lt"/>
              <a:ea typeface="Calibri" panose="020F0502020204030204" pitchFamily="34" charset="0"/>
              <a:cs typeface="Times New Roman" panose="02020603050405020304" pitchFamily="18" charset="0"/>
            </a:endParaRPr>
          </a:p>
          <a:p>
            <a:pPr>
              <a:lnSpc>
                <a:spcPct val="107000"/>
              </a:lnSpc>
              <a:spcAft>
                <a:spcPts val="800"/>
              </a:spcAft>
            </a:pPr>
            <a:r>
              <a:rPr lang="es-CO" sz="2000" b="1" dirty="0" smtClean="0">
                <a:solidFill>
                  <a:srgbClr val="C00000"/>
                </a:solidFill>
                <a:effectLst>
                  <a:outerShdw blurRad="38100" dist="38100" dir="2700000" algn="tl">
                    <a:srgbClr val="000000">
                      <a:alpha val="43137"/>
                    </a:srgbClr>
                  </a:outerShdw>
                </a:effectLst>
                <a:latin typeface="+mn-lt"/>
                <a:ea typeface="Calibri" panose="020F0502020204030204" pitchFamily="34" charset="0"/>
                <a:cs typeface="Times New Roman" panose="02020603050405020304" pitchFamily="18" charset="0"/>
              </a:rPr>
              <a:t/>
            </a:r>
            <a:br>
              <a:rPr lang="es-CO" sz="2000" b="1" dirty="0" smtClean="0">
                <a:solidFill>
                  <a:srgbClr val="C00000"/>
                </a:solidFill>
                <a:effectLst>
                  <a:outerShdw blurRad="38100" dist="38100" dir="2700000" algn="tl">
                    <a:srgbClr val="000000">
                      <a:alpha val="43137"/>
                    </a:srgbClr>
                  </a:outerShdw>
                </a:effectLst>
                <a:latin typeface="+mn-lt"/>
                <a:ea typeface="Calibri" panose="020F0502020204030204" pitchFamily="34" charset="0"/>
                <a:cs typeface="Times New Roman" panose="02020603050405020304" pitchFamily="18" charset="0"/>
              </a:rPr>
            </a:br>
            <a:r>
              <a:rPr lang="es-CO" sz="3200" b="1" dirty="0">
                <a:solidFill>
                  <a:srgbClr val="C00000"/>
                </a:solidFill>
                <a:ea typeface="Calibri" panose="020F0502020204030204" pitchFamily="34" charset="0"/>
                <a:cs typeface="Times New Roman" panose="02020603050405020304" pitchFamily="18" charset="0"/>
              </a:rPr>
              <a:t>Tendencias de herramientas y métodos en la extensión rural en Latinoamérica</a:t>
            </a:r>
            <a:endParaRPr lang="es-CO" sz="3200" dirty="0">
              <a:solidFill>
                <a:srgbClr val="C00000"/>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777604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0"/>
            <a:ext cx="10515600" cy="1325563"/>
          </a:xfrm>
        </p:spPr>
        <p:txBody>
          <a:bodyPr>
            <a:normAutofit/>
          </a:bodyPr>
          <a:lstStyle/>
          <a:p>
            <a:pPr algn="ctr"/>
            <a:r>
              <a:rPr lang="es-CO" sz="3200" dirty="0" smtClean="0">
                <a:solidFill>
                  <a:srgbClr val="C00000"/>
                </a:solidFill>
              </a:rPr>
              <a:t>REFERENCIAS</a:t>
            </a:r>
            <a:endParaRPr lang="es-CO" sz="3200" dirty="0">
              <a:solidFill>
                <a:srgbClr val="C00000"/>
              </a:solidFill>
            </a:endParaRPr>
          </a:p>
        </p:txBody>
      </p:sp>
      <p:sp>
        <p:nvSpPr>
          <p:cNvPr id="3" name="Marcador de contenido 2"/>
          <p:cNvSpPr>
            <a:spLocks noGrp="1"/>
          </p:cNvSpPr>
          <p:nvPr>
            <p:ph idx="1"/>
          </p:nvPr>
        </p:nvSpPr>
        <p:spPr>
          <a:xfrm>
            <a:off x="838200" y="1188720"/>
            <a:ext cx="10515600" cy="4585063"/>
          </a:xfrm>
        </p:spPr>
        <p:txBody>
          <a:bodyPr>
            <a:normAutofit fontScale="77500" lnSpcReduction="20000"/>
          </a:bodyPr>
          <a:lstStyle/>
          <a:p>
            <a:r>
              <a:rPr lang="es-CO" dirty="0"/>
              <a:t>[1] Costella, M. L., Potaschner, P., &amp; Baglio, C. (2017). La sistematización de experiencias para la reflexión de las prácticas de extensión: el caso de AJO SC departamento San Carlos, provincia de Mendoza. Revista de la Facultad de Agronomía, 116.133-135</a:t>
            </a:r>
          </a:p>
          <a:p>
            <a:r>
              <a:rPr lang="es-CO" dirty="0"/>
              <a:t>[2] Rendón Medel, R., Roldán Suárez, E., Hernández Hernández, B., &amp; Cadena Íñiguez, P. (2015). Los procesos de extensión rural en México. Revista mexicana de ciencias agrícolas, 6(1), 5.</a:t>
            </a:r>
          </a:p>
          <a:p>
            <a:r>
              <a:rPr lang="es-CO" dirty="0"/>
              <a:t>[3] Guevara-Hernández, F. (2017). Propuesta metodológica para el estudio de actores y estrategias de intervención tecnológica en Chiapas, México. Cultivos Tropicales, 38(2), 103-105.</a:t>
            </a:r>
          </a:p>
          <a:p>
            <a:r>
              <a:rPr lang="es-CO" dirty="0"/>
              <a:t>[4] Delgado, I., &amp; Selis, D. (2018). La formación en Extensión Rural y sus huellas en los graduados. Caso de estudio: Facultad de Ciencias Agrarias y Forestales, UNLP. Revista de la Facultad de Agronomía, La Plata, 116(3), 29-38</a:t>
            </a:r>
            <a:r>
              <a:rPr lang="es-CO" dirty="0" smtClean="0"/>
              <a:t>.</a:t>
            </a:r>
          </a:p>
          <a:p>
            <a:r>
              <a:rPr lang="es-CO" dirty="0"/>
              <a:t>[5] Sabourin, E., Aveline, I., Petersem, P., Pra, M. (22 de noviembre de 2017). Agricultura Familiar: procesos de innovación y alternativas comerciales para la mejora de sus condiciones de vida y su desarrollo sustentable, equitativo e inclusivo. 5-6</a:t>
            </a:r>
          </a:p>
          <a:p>
            <a:endParaRPr lang="es-CO" dirty="0"/>
          </a:p>
          <a:p>
            <a:endParaRPr lang="es-CO" dirty="0"/>
          </a:p>
        </p:txBody>
      </p:sp>
    </p:spTree>
    <p:extLst>
      <p:ext uri="{BB962C8B-B14F-4D97-AF65-F5344CB8AC3E}">
        <p14:creationId xmlns:p14="http://schemas.microsoft.com/office/powerpoint/2010/main" val="18930070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51263" y="431074"/>
            <a:ext cx="10515600" cy="5262563"/>
          </a:xfrm>
        </p:spPr>
        <p:txBody>
          <a:bodyPr>
            <a:normAutofit fontScale="85000" lnSpcReduction="10000"/>
          </a:bodyPr>
          <a:lstStyle/>
          <a:p>
            <a:r>
              <a:rPr lang="es-CO" dirty="0"/>
              <a:t>[6] Barrantes-Bravo, C., Salinas-Flores, J., &amp; Yagüe-Blanco, J. L. (2017). Factores que influencian el acceso a la extensión agropecuaria en Perú: Buscando modelos más inclusivos. Agricultura, sociedad y desarrollo, 14(2), 212.</a:t>
            </a:r>
          </a:p>
          <a:p>
            <a:r>
              <a:rPr lang="es-CO" dirty="0"/>
              <a:t>[7] Suárez, E. R., Medel, R. R., Villa, T. C. C., &amp; Ávila, J. A. (2018). Gestión de la interacción en procesos de innovación rural. Revista Corpoica: Ciencia y Tecnología Agropecuaria, 19(1), 20.</a:t>
            </a:r>
          </a:p>
          <a:p>
            <a:r>
              <a:rPr lang="es-CO" dirty="0"/>
              <a:t>[8] López, A. L. A. (2017). Los Procesos de Innovación y los Productores Rurales: El Camino Recorrido. REICE: Revista Electrónica de Investigación en Ciencias Económicas, 5(9), 34.</a:t>
            </a:r>
          </a:p>
          <a:p>
            <a:r>
              <a:rPr lang="es-CO" dirty="0"/>
              <a:t>[9] Pereira, L. L., Guarçoni, R. C., Ferrão, M. A. G., da Fonseca, A. F. A., &amp; ten Caten, C. S. (2017). Los caminos de la calidad: un estudio sobre la visión de expertos y productores rurales a respeto de procesos y tecnologías. </a:t>
            </a:r>
            <a:r>
              <a:rPr lang="en-US" dirty="0"/>
              <a:t>International Journal of Knowledge Engineering and Management (IJKEM), 6(15), 77.</a:t>
            </a:r>
            <a:endParaRPr lang="es-CO" dirty="0"/>
          </a:p>
          <a:p>
            <a:r>
              <a:rPr lang="en-US" dirty="0"/>
              <a:t>[10] Landini, F. (2016). </a:t>
            </a:r>
            <a:r>
              <a:rPr lang="es-CO" dirty="0"/>
              <a:t>Problemas de la extensión rural en América Latina. Perfiles latinoamericanos, 24(47), 52-61-62</a:t>
            </a:r>
          </a:p>
          <a:p>
            <a:endParaRPr lang="es-CO" dirty="0"/>
          </a:p>
        </p:txBody>
      </p:sp>
    </p:spTree>
    <p:extLst>
      <p:ext uri="{BB962C8B-B14F-4D97-AF65-F5344CB8AC3E}">
        <p14:creationId xmlns:p14="http://schemas.microsoft.com/office/powerpoint/2010/main" val="28323191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496389"/>
            <a:ext cx="10515600" cy="5238205"/>
          </a:xfrm>
        </p:spPr>
        <p:txBody>
          <a:bodyPr>
            <a:normAutofit fontScale="85000" lnSpcReduction="10000"/>
          </a:bodyPr>
          <a:lstStyle/>
          <a:p>
            <a:r>
              <a:rPr lang="es-CO" dirty="0"/>
              <a:t>[11] Landini, F., &amp; Riet, L. (2015). Extensión rural en Uruguay: problemas y enfoques vistos por sus extensionistas. Mundo agrario, 16(32), 16.</a:t>
            </a:r>
          </a:p>
          <a:p>
            <a:r>
              <a:rPr lang="es-CO" dirty="0"/>
              <a:t>[12] Landini, F. P. (2016). Enfoques y Prácticas de Extensión Rural Públicas en el Noreste Argentino. Revista de Economía e Sociología Rural, 54(1), 171-182.</a:t>
            </a:r>
          </a:p>
          <a:p>
            <a:r>
              <a:rPr lang="es-CO" dirty="0"/>
              <a:t>[13] Landini, F. P. (2017). Rol esperado de los psicólogos en la extensión rural en el noreste argentino. Corpoica Ciencia y Tecnología Agropecuaria, 18(2) 233.</a:t>
            </a:r>
          </a:p>
          <a:p>
            <a:r>
              <a:rPr lang="es-CO" dirty="0"/>
              <a:t>[14] Blandi, M. L., Rigotto, R. M., &amp; Sarandón, S. J. (2018). Influencia de factores contextuales en la adopción de modelos de agricultura insustentables: La incorporación del invernáculo en agricultores platenses. </a:t>
            </a:r>
            <a:r>
              <a:rPr lang="es-CO" i="1" dirty="0"/>
              <a:t>Revista de la Facultad de Ciencias Agrarias. Universidad Nacional de Cuyo</a:t>
            </a:r>
            <a:r>
              <a:rPr lang="es-CO" dirty="0"/>
              <a:t>, </a:t>
            </a:r>
            <a:r>
              <a:rPr lang="es-CO" i="1" dirty="0"/>
              <a:t>50</a:t>
            </a:r>
            <a:r>
              <a:rPr lang="es-CO" dirty="0"/>
              <a:t>(1), 203-207.</a:t>
            </a:r>
          </a:p>
          <a:p>
            <a:r>
              <a:rPr lang="es-CO" dirty="0"/>
              <a:t>[15] Reyes Miranda, E., Mitjans Moreno, B., González </a:t>
            </a:r>
            <a:r>
              <a:rPr lang="es-CO" dirty="0" err="1"/>
              <a:t>González</a:t>
            </a:r>
            <a:r>
              <a:rPr lang="es-CO" dirty="0"/>
              <a:t>, M., &amp; Camallea Martínez, O. (2017). La autogestión comunitaria como alternativa al cambio social. Diagnóstico comunitario participativo. Revista Caribeña de las Ciencias Sociales. 3</a:t>
            </a:r>
          </a:p>
          <a:p>
            <a:endParaRPr lang="es-CO" dirty="0"/>
          </a:p>
        </p:txBody>
      </p:sp>
    </p:spTree>
    <p:extLst>
      <p:ext uri="{BB962C8B-B14F-4D97-AF65-F5344CB8AC3E}">
        <p14:creationId xmlns:p14="http://schemas.microsoft.com/office/powerpoint/2010/main" val="7135070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496388"/>
            <a:ext cx="10515600" cy="5277395"/>
          </a:xfrm>
        </p:spPr>
        <p:txBody>
          <a:bodyPr>
            <a:normAutofit fontScale="85000" lnSpcReduction="20000"/>
          </a:bodyPr>
          <a:lstStyle/>
          <a:p>
            <a:r>
              <a:rPr lang="es-CO" dirty="0"/>
              <a:t>[16] facultad de ciencias agropecuarias universidad nacional de córdoba (2018) departamento de desarrollo rural espacio curricular extensión rural. 70</a:t>
            </a:r>
          </a:p>
          <a:p>
            <a:r>
              <a:rPr lang="es-CO" dirty="0"/>
              <a:t>[17] Suset-Pérez, A., Machado-Martínez, H. C., Miranda-Tortoló, T., Duquesne-Baró, P., &amp; Castañeda-Pimienta, L. (2017). El cambio social y las transformaciones en el contexto territorial rural. Percepción de los actores locales. Pastos y Forrajes, 40(3), 231-232.</a:t>
            </a:r>
          </a:p>
          <a:p>
            <a:r>
              <a:rPr lang="es-CO" dirty="0"/>
              <a:t>[18] Leguizamón, N. Z. P., &amp; Parra, M. Á. G. (2017). Empoderamiento de las comunidades rurales a través de la proyección social del conocimiento científico. </a:t>
            </a:r>
            <a:r>
              <a:rPr lang="en-US" dirty="0"/>
              <a:t>Cultura científica, (15), 130-131</a:t>
            </a:r>
            <a:endParaRPr lang="es-CO" dirty="0"/>
          </a:p>
          <a:p>
            <a:r>
              <a:rPr lang="en-US" dirty="0"/>
              <a:t>[19] roian, A., &amp; Eichler, M. L. (2012). ¿Extensión or communication? -The perceptions of southern Brazilian tobacco farmers and rural agents about rural extension and Framework Convention on Tobacco Control. Journal for Critical Education Policy Studies (JCEPS), 10(1).318</a:t>
            </a:r>
            <a:endParaRPr lang="es-CO" dirty="0"/>
          </a:p>
          <a:p>
            <a:r>
              <a:rPr lang="en-US" dirty="0"/>
              <a:t>[20] Cadena-Iñiguez, P., Guevara-Hernández, F., Argüello-Aguilar, R. A., &amp; Rendón-Medel, R. (2018). </a:t>
            </a:r>
            <a:r>
              <a:rPr lang="es-CO" dirty="0"/>
              <a:t>Proceso de comunicación, extensionismo y adopción de tecnologías. Revista Mexicana de Ciencias Agrícolas, 9(4), 852-857.</a:t>
            </a:r>
          </a:p>
          <a:p>
            <a:endParaRPr lang="es-CO" dirty="0"/>
          </a:p>
        </p:txBody>
      </p:sp>
    </p:spTree>
    <p:extLst>
      <p:ext uri="{BB962C8B-B14F-4D97-AF65-F5344CB8AC3E}">
        <p14:creationId xmlns:p14="http://schemas.microsoft.com/office/powerpoint/2010/main" val="40987711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574766"/>
            <a:ext cx="10515600" cy="5159828"/>
          </a:xfrm>
        </p:spPr>
        <p:txBody>
          <a:bodyPr>
            <a:normAutofit fontScale="85000" lnSpcReduction="20000"/>
          </a:bodyPr>
          <a:lstStyle/>
          <a:p>
            <a:r>
              <a:rPr lang="en-US" dirty="0"/>
              <a:t>[21] Easdale, M. H., Conti, S., &amp; Nuñez, P. G. (2017). </a:t>
            </a:r>
            <a:r>
              <a:rPr lang="es-CO" dirty="0"/>
              <a:t>El desafío de integrar investigación y extensión rural en procesos de innovación tecnológica orientados al desarrollo territorial. Revista de la Facultad de Agronomía, 55.</a:t>
            </a:r>
          </a:p>
          <a:p>
            <a:r>
              <a:rPr lang="es-CO" dirty="0"/>
              <a:t>[22] Gómez, E., Mata, B., Gonzáles, M. (2017). ¿Es la agroecología un extensionismo participativo? El caso de las escuelas campesinas en México. Revista Kavilando. 9 (1). 175-176</a:t>
            </a:r>
          </a:p>
          <a:p>
            <a:r>
              <a:rPr lang="es-CO" dirty="0"/>
              <a:t>[23] Gutierrez, I., López, J., Say, E., Reyes, R., Ramierz, F. (noviembre de 2016). Aportes al fortalecimiento de la extensión rural: reflexiones y aprendizajes de una experiencia concreta en 25 municipios de Guatemala. Centro Agronómico Tropical de Investigación y Enseñanza Boletín Técnico (83), 15-16. Recuperado el 25 de septiembre de 2018</a:t>
            </a:r>
          </a:p>
          <a:p>
            <a:r>
              <a:rPr lang="es-CO" dirty="0"/>
              <a:t>[24] Gárgano, C. “Campo de Herrera: historia en el surco del cañaveral. Investigación, extensión agropecuaria y organización rural (1966-1975)”. Trabajo para ser presentado en el Programa de Estudios Saberes de Estado y Elites Estatales del IDES, julio de 2017. NO.</a:t>
            </a:r>
          </a:p>
          <a:p>
            <a:r>
              <a:rPr lang="es-CO" dirty="0"/>
              <a:t>[25] Barrientos, M. A., &amp; Ryan, S. L. (2017). Relación entre extensión, educación y comunicación.</a:t>
            </a:r>
          </a:p>
          <a:p>
            <a:endParaRPr lang="es-CO" dirty="0"/>
          </a:p>
        </p:txBody>
      </p:sp>
    </p:spTree>
    <p:extLst>
      <p:ext uri="{BB962C8B-B14F-4D97-AF65-F5344CB8AC3E}">
        <p14:creationId xmlns:p14="http://schemas.microsoft.com/office/powerpoint/2010/main" val="5448058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90452" y="388711"/>
            <a:ext cx="10515600" cy="5358946"/>
          </a:xfrm>
        </p:spPr>
        <p:txBody>
          <a:bodyPr>
            <a:normAutofit fontScale="85000" lnSpcReduction="20000"/>
          </a:bodyPr>
          <a:lstStyle/>
          <a:p>
            <a:r>
              <a:rPr lang="es-CO" dirty="0"/>
              <a:t>[26] Diaz, J., Rendón, R., Aguilar, J., Muñoz, M. (11 de noviembre de 2013). Análisis dinámico de redes en la difusión de innovaciones agrícolas. Revista Mexicana de Ciencias Agrícolas, 1001. Recuperado el 19 de septiembre de 2018</a:t>
            </a:r>
          </a:p>
          <a:p>
            <a:r>
              <a:rPr lang="es-CO" dirty="0"/>
              <a:t>[27] Flores, S. G. T., &amp; Salazar, R. L. C. (2017). Educación Continua mediada en Redes sociales como estrategia para el Emprendimiento e Innovación Social en Zonas Rurales. Memorias del Encuentro Internacional de Educación a Distancia, 5(5).</a:t>
            </a:r>
          </a:p>
          <a:p>
            <a:r>
              <a:rPr lang="es-CO" dirty="0"/>
              <a:t>[28] Cadena-Iñiguez, P., Rodríguez-Hernández, R. F., Camas-Gómez, R., Cadena-Iñiguez, J., Fernández-González, I., Martínez-Sánchez, J., &amp; Espinosa-Paz, N. (2018). el extensionismo a partir de la gestión de la innovación en áreas de alta marginación de México. Revista Conexão UEPG, 14(3), 316-317</a:t>
            </a:r>
          </a:p>
          <a:p>
            <a:r>
              <a:rPr lang="es-CO" dirty="0"/>
              <a:t>[29] Ayala, M. A. (2017). Aprendizaje basado en problemas (APB) como técnica didáctica en extensión: construcción de conocimientos entre integrantes de Cooperativas Ellas Hacen en la Universidad Nacional de Formosa. Fac. Agron. La Plata, 116, 123-124-131. Recuperado el 27 de octubre de 2018</a:t>
            </a:r>
          </a:p>
          <a:p>
            <a:r>
              <a:rPr lang="es-CO" dirty="0"/>
              <a:t>[30] Sabourin, E., Aveline, I. A., Petersen, P., &amp; Pra, M. (2018). Construcción social del acceso a los mercados por agricultores familiares en Brasil. Revista de Política Económica y Desarrollo Sostenible, 3(1), 5-8.</a:t>
            </a:r>
          </a:p>
          <a:p>
            <a:endParaRPr lang="es-CO" dirty="0"/>
          </a:p>
        </p:txBody>
      </p:sp>
    </p:spTree>
    <p:extLst>
      <p:ext uri="{BB962C8B-B14F-4D97-AF65-F5344CB8AC3E}">
        <p14:creationId xmlns:p14="http://schemas.microsoft.com/office/powerpoint/2010/main" val="10214075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457201"/>
            <a:ext cx="10515600" cy="5303520"/>
          </a:xfrm>
        </p:spPr>
        <p:txBody>
          <a:bodyPr>
            <a:normAutofit fontScale="85000" lnSpcReduction="20000"/>
          </a:bodyPr>
          <a:lstStyle/>
          <a:p>
            <a:r>
              <a:rPr lang="es-CO" dirty="0"/>
              <a:t>[31] Valero, A., &amp; Imelda, I. (2018). estrategia de desarrollo de capacidades y asistencia técnica para la implementación de sistemas agroforestales en comunidades del municipio de cobija. 2</a:t>
            </a:r>
          </a:p>
          <a:p>
            <a:r>
              <a:rPr lang="es-CO" dirty="0"/>
              <a:t>[32] Aguilar Gallegos, N., Olvera Martínez, J. A., González Martínez, E. G., Aguilar Ávila, J., Muñoz Rodríguez, M., &amp; Santoyo Cortés, H. (2017). La intervención en red para catalizar la innovación agrícola. Redes: revista hispana para el análisis de redes sociales, 28(1), 13</a:t>
            </a:r>
          </a:p>
          <a:p>
            <a:r>
              <a:rPr lang="es-CO" dirty="0"/>
              <a:t>[33] Cuevas-Reyes, V., Espejel-García, A., Barrera-Rodríguez, A. I., &amp; Sosa-Montes, M. (2014). Redes sociales y actores relevantes para la difusión de innovaciones y conocimiento en los territorios rurales. </a:t>
            </a:r>
            <a:r>
              <a:rPr lang="en-US" dirty="0"/>
              <a:t>Spanish Journal of Rural Development, 5(4) 3</a:t>
            </a:r>
            <a:endParaRPr lang="es-CO" dirty="0"/>
          </a:p>
          <a:p>
            <a:r>
              <a:rPr lang="en-US" dirty="0"/>
              <a:t>[34] Flores, H. D. H. (2017). Jóvenes rurales. </a:t>
            </a:r>
            <a:r>
              <a:rPr lang="es-CO" dirty="0"/>
              <a:t>Dinámicas de trabajo y consumo en el centro de México. </a:t>
            </a:r>
            <a:r>
              <a:rPr lang="en-US" dirty="0"/>
              <a:t>Youngs rural. Dynamics of work and consumption in central Mexico. </a:t>
            </a:r>
            <a:r>
              <a:rPr lang="es-CO" dirty="0"/>
              <a:t>Revista San Gregorio, 3(18), 59-64.</a:t>
            </a:r>
          </a:p>
          <a:p>
            <a:r>
              <a:rPr lang="es-CO" dirty="0"/>
              <a:t>[35] Sánchez, N. H. J., Suárez, J. A. C., &amp; Sangerman-Jarquín, D. M. (2017). Pluriactividad y agricultura familiar: retos del desarrollo rural en México. Revista Mexicana de Ciencias Agrícolas, 8(4), 961.</a:t>
            </a:r>
          </a:p>
          <a:p>
            <a:endParaRPr lang="es-CO" dirty="0"/>
          </a:p>
        </p:txBody>
      </p:sp>
    </p:spTree>
    <p:extLst>
      <p:ext uri="{BB962C8B-B14F-4D97-AF65-F5344CB8AC3E}">
        <p14:creationId xmlns:p14="http://schemas.microsoft.com/office/powerpoint/2010/main" val="27848361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483326"/>
            <a:ext cx="10515600" cy="5212079"/>
          </a:xfrm>
        </p:spPr>
        <p:txBody>
          <a:bodyPr>
            <a:normAutofit fontScale="85000" lnSpcReduction="20000"/>
          </a:bodyPr>
          <a:lstStyle/>
          <a:p>
            <a:r>
              <a:rPr lang="es-CO" dirty="0"/>
              <a:t>[36] Solleiro, J., Castañon, R., Gonzales, D. (2017). Análisis de las políticas púbicas en materia de Extensionismo y Transferencia de Tecnología del sector agroalimentario en México y recomendaciones para su fortalecimiento. Economía y Desarrollo.158.52-61</a:t>
            </a:r>
          </a:p>
          <a:p>
            <a:r>
              <a:rPr lang="es-CO" dirty="0"/>
              <a:t>[37] Castro, C., &amp; Raque, C. (2017). propuesta de extension integral en el manejo y aprovechamiento de los recursos naturales dentro de una cuenca hidrográfica.</a:t>
            </a:r>
          </a:p>
          <a:p>
            <a:r>
              <a:rPr lang="es-CO" dirty="0"/>
              <a:t>[38] Espinosa, H. R., Gómez, C. J. R., &amp; Betancur, L. F. R. (2018). Factores Determinantes de la Sostenibilidad de las Agroempresas Asociativas Rurales. Revista de Economía e Sociología Rural, 56(1), 110.</a:t>
            </a:r>
          </a:p>
          <a:p>
            <a:r>
              <a:rPr lang="es-CO" dirty="0"/>
              <a:t>[39] Bohórquez, N. V., Hernández, J. A. Q., Salazar, C. P. Z., &amp; Schneider, S. (2018). Construcción social de mercados institucionales como estrategia de desarrollo rural sustentable: estudio de caso del Programa de Alimentación Escolar (PAE) entre los años 2012-2015 en el municipio de Granada-Antioquia (Colombia). Interações (Campo Grande), 19(1), 195.</a:t>
            </a:r>
          </a:p>
          <a:p>
            <a:r>
              <a:rPr lang="es-CO" dirty="0"/>
              <a:t>[40] Santana Medina, J. J. Estrategia para la vinculación de productos tecnológicos en un proceso de escalamiento y adopción a partir de oferta de investigación (Doctoral dissertation, Universidad Nacional de Colombia).</a:t>
            </a:r>
          </a:p>
          <a:p>
            <a:endParaRPr lang="es-CO" dirty="0"/>
          </a:p>
        </p:txBody>
      </p:sp>
    </p:spTree>
    <p:extLst>
      <p:ext uri="{BB962C8B-B14F-4D97-AF65-F5344CB8AC3E}">
        <p14:creationId xmlns:p14="http://schemas.microsoft.com/office/powerpoint/2010/main" val="23909500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365761"/>
            <a:ext cx="10515600" cy="5421086"/>
          </a:xfrm>
        </p:spPr>
        <p:txBody>
          <a:bodyPr>
            <a:normAutofit fontScale="92500" lnSpcReduction="10000"/>
          </a:bodyPr>
          <a:lstStyle/>
          <a:p>
            <a:r>
              <a:rPr lang="es-CO" dirty="0"/>
              <a:t>[41] Landini, F. (2015). Concepción de “extensión rural” de los extensionistas rurales argentinos que trabajan en el sistema público nacional con pequeños productores. Cuadernos de Desarrollo Rural, 12(75), 37</a:t>
            </a:r>
          </a:p>
          <a:p>
            <a:r>
              <a:rPr lang="es-CO" dirty="0"/>
              <a:t>[42] López, N. P. (2017). Herramientas para la comprensión de acciones colectivas que propenden a una transición agroecológica. Letras Verdes. Revista Latinoamericana de Estudios Socio ambientales, (21), 60-61.</a:t>
            </a:r>
          </a:p>
          <a:p>
            <a:r>
              <a:rPr lang="es-CO" dirty="0"/>
              <a:t>[43] Espinosa, H. R., Gómez, C. J. R., &amp; Betancur, L. F. R. (2016). Nuevas tendencias de la extensión rural para el desarrollo de capacidades de autogestión. Corpoica Ciencia y Tecnología Agropecuaria, 17(1), 37</a:t>
            </a:r>
          </a:p>
          <a:p>
            <a:r>
              <a:rPr lang="es-CO" dirty="0"/>
              <a:t>[44] Muñoz, A. L., Vega, C. A., &amp; Martínez, J. C. (2018). Redes de Conocimiento como Estrategia de Transferencia de Tecnología para la Adaptación al Cambio Climático. Ingenio Magno, 8(2), 14</a:t>
            </a:r>
          </a:p>
          <a:p>
            <a:r>
              <a:rPr lang="es-CO" dirty="0"/>
              <a:t>[45] Arias, J. L. (2018). Reflexiones sobre la extensión rural en América Latina. Boletín El Palmicultor, (551), 23-24.</a:t>
            </a:r>
          </a:p>
          <a:p>
            <a:endParaRPr lang="es-CO" dirty="0"/>
          </a:p>
        </p:txBody>
      </p:sp>
    </p:spTree>
    <p:extLst>
      <p:ext uri="{BB962C8B-B14F-4D97-AF65-F5344CB8AC3E}">
        <p14:creationId xmlns:p14="http://schemas.microsoft.com/office/powerpoint/2010/main" val="13345429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365760"/>
            <a:ext cx="10515600" cy="5447211"/>
          </a:xfrm>
        </p:spPr>
        <p:txBody>
          <a:bodyPr>
            <a:normAutofit fontScale="85000" lnSpcReduction="20000"/>
          </a:bodyPr>
          <a:lstStyle/>
          <a:p>
            <a:r>
              <a:rPr lang="es-CO" dirty="0"/>
              <a:t>[46] Gutiérrez, L., Calle, C., &amp; Agudelo, G. (2018). Política de transferencia tecnológica del sector agropecuario colombiano con enfoque territorial. Lecturas de Economía, (89), 205-210.</a:t>
            </a:r>
          </a:p>
          <a:p>
            <a:r>
              <a:rPr lang="es-CO" dirty="0"/>
              <a:t>[47] Sabourin, E., Le Coq, J. F., Grisa, C., Sotomayor, O., Samper, M., &amp; Valencia Perafan, M. (2017). Políticas públicas parar la agricultura familiar en América Latina: trayectorias y tendencias.</a:t>
            </a:r>
          </a:p>
          <a:p>
            <a:r>
              <a:rPr lang="es-CO" dirty="0"/>
              <a:t>[48] Torrado Porto, R., &amp; Catullo, J. C. (2017). Extensión rural y enfoque territorial: aprendiendo en la acción con otros. Revista de la Facultad de Agronomía, 116.</a:t>
            </a:r>
          </a:p>
          <a:p>
            <a:r>
              <a:rPr lang="es-CO" dirty="0"/>
              <a:t>[49] Narváez-Romo, Y. A., Luna, G. C., Leonel, H. F., &amp; Ruiz, J. O. (2017). Evaluación del Software Educativo Mundo Agroforestal con Jóvenes Rurales de Nariño, Colombia. Información tecnológica, 28(2), 136-139.</a:t>
            </a:r>
          </a:p>
          <a:p>
            <a:r>
              <a:rPr lang="es-CO" dirty="0"/>
              <a:t>[50] Seibane, C., &amp; Ferraris, G. (2017). Procesos organizativos y políticas públicas destinadas a productores familiares del sur del Área Metropolitana (provincia de Buenos Aires, Argentina), 2002-2015. Mundo agrario, 18(38), 2-3</a:t>
            </a:r>
          </a:p>
          <a:p>
            <a:r>
              <a:rPr lang="es-CO" dirty="0"/>
              <a:t>[51] Cardona, D. y Álvarez, J. (2012) El modelo TICcoffee de comercio electrónico para la comercialización del café, basado en políticas de integración vertical. Una aplicación a la vereda Bajo Español del municipio de Chinchiná, Caldas, Colombia. 422</a:t>
            </a:r>
          </a:p>
          <a:p>
            <a:endParaRPr lang="es-CO" dirty="0"/>
          </a:p>
        </p:txBody>
      </p:sp>
    </p:spTree>
    <p:extLst>
      <p:ext uri="{BB962C8B-B14F-4D97-AF65-F5344CB8AC3E}">
        <p14:creationId xmlns:p14="http://schemas.microsoft.com/office/powerpoint/2010/main" val="31869297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836658"/>
          </a:xfrm>
        </p:spPr>
        <p:txBody>
          <a:bodyPr>
            <a:normAutofit/>
          </a:bodyPr>
          <a:lstStyle/>
          <a:p>
            <a:r>
              <a:rPr lang="es-CO" sz="3200" b="1" dirty="0" smtClean="0">
                <a:solidFill>
                  <a:srgbClr val="C00000"/>
                </a:solidFill>
                <a:effectLst>
                  <a:outerShdw blurRad="38100" dist="38100" dir="2700000" algn="tl">
                    <a:srgbClr val="000000">
                      <a:alpha val="43137"/>
                    </a:srgbClr>
                  </a:outerShdw>
                </a:effectLst>
                <a:cs typeface="Arial" panose="020B0604020202020204" pitchFamily="34" charset="0"/>
              </a:rPr>
              <a:t>INTRODUCCIÓN</a:t>
            </a:r>
            <a:endParaRPr lang="es-CO" sz="3200" b="1" dirty="0">
              <a:solidFill>
                <a:srgbClr val="C00000"/>
              </a:solidFill>
              <a:effectLst>
                <a:outerShdw blurRad="38100" dist="38100" dir="2700000" algn="tl">
                  <a:srgbClr val="000000">
                    <a:alpha val="43137"/>
                  </a:srgbClr>
                </a:outerShdw>
              </a:effectLst>
              <a:cs typeface="Arial" panose="020B0604020202020204" pitchFamily="34" charset="0"/>
            </a:endParaRPr>
          </a:p>
        </p:txBody>
      </p:sp>
      <p:sp>
        <p:nvSpPr>
          <p:cNvPr id="8" name="CuadroTexto 7"/>
          <p:cNvSpPr txBox="1"/>
          <p:nvPr/>
        </p:nvSpPr>
        <p:spPr>
          <a:xfrm>
            <a:off x="705394" y="1720238"/>
            <a:ext cx="5277395" cy="3416320"/>
          </a:xfrm>
          <a:prstGeom prst="rect">
            <a:avLst/>
          </a:prstGeom>
          <a:noFill/>
        </p:spPr>
        <p:txBody>
          <a:bodyPr wrap="square" rtlCol="0">
            <a:spAutoFit/>
          </a:bodyPr>
          <a:lstStyle/>
          <a:p>
            <a:pPr marL="285750" indent="-285750" algn="just">
              <a:buFont typeface="Arial" panose="020B0604020202020204" pitchFamily="34" charset="0"/>
              <a:buChar char="•"/>
            </a:pPr>
            <a:endParaRPr lang="es-CO" sz="2400" b="1" dirty="0" smtClean="0">
              <a:cs typeface="Arial" panose="020B0604020202020204" pitchFamily="34" charset="0"/>
            </a:endParaRPr>
          </a:p>
          <a:p>
            <a:pPr marL="285750" indent="-285750" algn="just">
              <a:buFont typeface="Arial" panose="020B0604020202020204" pitchFamily="34" charset="0"/>
              <a:buChar char="•"/>
            </a:pPr>
            <a:r>
              <a:rPr lang="es-CO" sz="2400" b="1" dirty="0" smtClean="0">
                <a:cs typeface="Arial" panose="020B0604020202020204" pitchFamily="34" charset="0"/>
              </a:rPr>
              <a:t>Las metodologías aplicadas en Latinoamérica consideran una sistematización interesante para construir conocimiento desde las propias practicas de extensión  permitiendo la reflexión  de todos los que intervienen en el proceso ya sean participantes o extensionistas.</a:t>
            </a:r>
            <a:endParaRPr lang="es-CO" sz="2400" b="1" dirty="0">
              <a:cs typeface="Arial" panose="020B0604020202020204" pitchFamily="34" charset="0"/>
            </a:endParaRPr>
          </a:p>
        </p:txBody>
      </p:sp>
      <p:pic>
        <p:nvPicPr>
          <p:cNvPr id="9" name="Imagen 8"/>
          <p:cNvPicPr>
            <a:picLocks noChangeAspect="1"/>
          </p:cNvPicPr>
          <p:nvPr/>
        </p:nvPicPr>
        <p:blipFill>
          <a:blip r:embed="rId2"/>
          <a:stretch>
            <a:fillRect/>
          </a:stretch>
        </p:blipFill>
        <p:spPr>
          <a:xfrm>
            <a:off x="6871063" y="1201784"/>
            <a:ext cx="4754880" cy="3934773"/>
          </a:xfrm>
          <a:prstGeom prst="rect">
            <a:avLst/>
          </a:prstGeom>
        </p:spPr>
      </p:pic>
      <p:sp>
        <p:nvSpPr>
          <p:cNvPr id="10" name="CuadroTexto 9"/>
          <p:cNvSpPr txBox="1"/>
          <p:nvPr/>
        </p:nvSpPr>
        <p:spPr>
          <a:xfrm>
            <a:off x="6871063" y="5394960"/>
            <a:ext cx="3383280" cy="369332"/>
          </a:xfrm>
          <a:prstGeom prst="rect">
            <a:avLst/>
          </a:prstGeom>
          <a:noFill/>
        </p:spPr>
        <p:txBody>
          <a:bodyPr wrap="square" rtlCol="0">
            <a:spAutoFit/>
          </a:bodyPr>
          <a:lstStyle/>
          <a:p>
            <a:r>
              <a:rPr lang="es-CO" dirty="0" smtClean="0"/>
              <a:t>Fuente: Biblioteca </a:t>
            </a:r>
            <a:r>
              <a:rPr lang="es-CO" dirty="0"/>
              <a:t>T</a:t>
            </a:r>
            <a:r>
              <a:rPr lang="es-CO" dirty="0" smtClean="0"/>
              <a:t>écnica Agraria</a:t>
            </a:r>
            <a:endParaRPr lang="es-CO" dirty="0"/>
          </a:p>
        </p:txBody>
      </p:sp>
    </p:spTree>
    <p:extLst>
      <p:ext uri="{BB962C8B-B14F-4D97-AF65-F5344CB8AC3E}">
        <p14:creationId xmlns:p14="http://schemas.microsoft.com/office/powerpoint/2010/main" val="2077489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5447846"/>
          </a:xfrm>
        </p:spPr>
        <p:txBody>
          <a:bodyPr>
            <a:normAutofit/>
          </a:bodyPr>
          <a:lstStyle/>
          <a:p>
            <a:pPr algn="ctr"/>
            <a:r>
              <a:rPr lang="es-CO" sz="8800" b="1" dirty="0" smtClean="0">
                <a:solidFill>
                  <a:srgbClr val="C00000"/>
                </a:solidFill>
              </a:rPr>
              <a:t>GRACIAS</a:t>
            </a:r>
            <a:endParaRPr lang="es-CO" sz="8800" b="1" dirty="0">
              <a:solidFill>
                <a:srgbClr val="C00000"/>
              </a:solidFill>
            </a:endParaRPr>
          </a:p>
        </p:txBody>
      </p:sp>
    </p:spTree>
    <p:extLst>
      <p:ext uri="{BB962C8B-B14F-4D97-AF65-F5344CB8AC3E}">
        <p14:creationId xmlns:p14="http://schemas.microsoft.com/office/powerpoint/2010/main" val="235690962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31119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29993"/>
            <a:ext cx="10515600" cy="1325563"/>
          </a:xfrm>
        </p:spPr>
        <p:txBody>
          <a:bodyPr>
            <a:normAutofit/>
          </a:bodyPr>
          <a:lstStyle/>
          <a:p>
            <a:pPr algn="ctr"/>
            <a:r>
              <a:rPr lang="es-CO" sz="3200" b="1" dirty="0" smtClean="0">
                <a:solidFill>
                  <a:srgbClr val="C00000"/>
                </a:solidFill>
              </a:rPr>
              <a:t>PROBLEMA</a:t>
            </a:r>
            <a:endParaRPr lang="es-CO" sz="3200" b="1" dirty="0">
              <a:solidFill>
                <a:srgbClr val="C00000"/>
              </a:solidFill>
            </a:endParaRPr>
          </a:p>
        </p:txBody>
      </p:sp>
      <p:sp>
        <p:nvSpPr>
          <p:cNvPr id="3" name="Marcador de contenido 2"/>
          <p:cNvSpPr>
            <a:spLocks noGrp="1"/>
          </p:cNvSpPr>
          <p:nvPr>
            <p:ph idx="1"/>
          </p:nvPr>
        </p:nvSpPr>
        <p:spPr>
          <a:xfrm>
            <a:off x="838200" y="1551305"/>
            <a:ext cx="10515600" cy="4351338"/>
          </a:xfrm>
        </p:spPr>
        <p:txBody>
          <a:bodyPr>
            <a:normAutofit/>
          </a:bodyPr>
          <a:lstStyle/>
          <a:p>
            <a:pPr marL="0" indent="0" algn="just">
              <a:buNone/>
            </a:pPr>
            <a:r>
              <a:rPr lang="es-CO" sz="2400" b="1" dirty="0"/>
              <a:t>La calidad de vida en las zonas rurales de los países latinoamericanos no es la mejor, ya que prima la falta de oportunidades, bajos niveles académicos, pobreza, desnutrición entre otros. En síntesis, la implementación del extensionismo carece de parámetros de medición iniciales o de línea base, sean estos productivos, económicos y tecnológicos sobre los cuales se midan los efectos de los modelos de extensión implementados; pero, además, dichos procesos estén acompañados de aspectos como comercialización, infraestructura y equipamiento, acceso a insumos, productos, tecnologías sustentables, prevención de riesgos y procesos educativos. </a:t>
            </a:r>
          </a:p>
        </p:txBody>
      </p:sp>
    </p:spTree>
    <p:extLst>
      <p:ext uri="{BB962C8B-B14F-4D97-AF65-F5344CB8AC3E}">
        <p14:creationId xmlns:p14="http://schemas.microsoft.com/office/powerpoint/2010/main" val="30246987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CO" sz="3200" b="1" dirty="0" smtClean="0">
                <a:solidFill>
                  <a:srgbClr val="C00000"/>
                </a:solidFill>
              </a:rPr>
              <a:t>JUSTIFICACIÓN</a:t>
            </a:r>
            <a:endParaRPr lang="es-CO" sz="3200" b="1" dirty="0">
              <a:solidFill>
                <a:srgbClr val="C00000"/>
              </a:solidFill>
            </a:endParaRPr>
          </a:p>
        </p:txBody>
      </p:sp>
      <p:sp>
        <p:nvSpPr>
          <p:cNvPr id="3" name="Marcador de contenido 2"/>
          <p:cNvSpPr>
            <a:spLocks noGrp="1"/>
          </p:cNvSpPr>
          <p:nvPr>
            <p:ph idx="1"/>
          </p:nvPr>
        </p:nvSpPr>
        <p:spPr/>
        <p:txBody>
          <a:bodyPr>
            <a:normAutofit/>
          </a:bodyPr>
          <a:lstStyle/>
          <a:p>
            <a:pPr marL="0" indent="0" algn="just">
              <a:buNone/>
            </a:pPr>
            <a:r>
              <a:rPr lang="es-CO" sz="2400" b="1" dirty="0"/>
              <a:t>E</a:t>
            </a:r>
            <a:r>
              <a:rPr lang="es-CO" sz="2400" b="1" dirty="0" smtClean="0"/>
              <a:t>s </a:t>
            </a:r>
            <a:r>
              <a:rPr lang="es-CO" sz="2400" b="1" dirty="0"/>
              <a:t>importante realizar una revisión de las metodologías de extension, donde se integren herramientas que basen sus estudios en la articulación y sostenibilidad de todos los actores implicados en los procesos de extension rural, partiendo desde el análisis de realidades hasta la generación de autonomía y auto reflexión de los productores esto con un debido apoyo de las políticas públicas que permitan orientar las intervenciones actuales o futuras, así como la retroalimentación a los actores que facilitan los procesos de desarrollo agrícola con metodologías con mayor precisión y profundidad. </a:t>
            </a:r>
          </a:p>
        </p:txBody>
      </p:sp>
    </p:spTree>
    <p:extLst>
      <p:ext uri="{BB962C8B-B14F-4D97-AF65-F5344CB8AC3E}">
        <p14:creationId xmlns:p14="http://schemas.microsoft.com/office/powerpoint/2010/main" val="30135863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38200" y="378823"/>
            <a:ext cx="3655423" cy="719092"/>
          </a:xfrm>
        </p:spPr>
        <p:txBody>
          <a:bodyPr>
            <a:normAutofit/>
          </a:bodyPr>
          <a:lstStyle/>
          <a:p>
            <a:r>
              <a:rPr lang="es-CO" sz="3200" b="1" dirty="0">
                <a:solidFill>
                  <a:srgbClr val="C00000"/>
                </a:solidFill>
                <a:effectLst>
                  <a:outerShdw blurRad="38100" dist="38100" dir="2700000" algn="tl">
                    <a:srgbClr val="000000">
                      <a:alpha val="43137"/>
                    </a:srgbClr>
                  </a:outerShdw>
                </a:effectLst>
                <a:cs typeface="Arial" panose="020B0604020202020204" pitchFamily="34" charset="0"/>
              </a:rPr>
              <a:t>OBJETIVOS</a:t>
            </a:r>
            <a:endParaRPr lang="es-CO" sz="3200" dirty="0">
              <a:solidFill>
                <a:srgbClr val="C00000"/>
              </a:solidFill>
              <a:effectLst>
                <a:outerShdw blurRad="38100" dist="38100" dir="2700000" algn="tl">
                  <a:srgbClr val="000000">
                    <a:alpha val="43137"/>
                  </a:srgbClr>
                </a:outerShdw>
              </a:effectLst>
              <a:cs typeface="Arial" panose="020B0604020202020204" pitchFamily="34" charset="0"/>
            </a:endParaRPr>
          </a:p>
        </p:txBody>
      </p:sp>
      <p:sp>
        <p:nvSpPr>
          <p:cNvPr id="3" name="2 Marcador de contenido"/>
          <p:cNvSpPr>
            <a:spLocks noGrp="1"/>
          </p:cNvSpPr>
          <p:nvPr>
            <p:ph idx="1"/>
          </p:nvPr>
        </p:nvSpPr>
        <p:spPr>
          <a:xfrm>
            <a:off x="838200" y="1433739"/>
            <a:ext cx="10565674" cy="4392295"/>
          </a:xfrm>
        </p:spPr>
        <p:txBody>
          <a:bodyPr>
            <a:normAutofit/>
          </a:bodyPr>
          <a:lstStyle/>
          <a:p>
            <a:pPr marL="0" indent="0" algn="just" fontAlgn="base">
              <a:spcBef>
                <a:spcPct val="0"/>
              </a:spcBef>
              <a:spcAft>
                <a:spcPct val="0"/>
              </a:spcAft>
              <a:buNone/>
            </a:pPr>
            <a:r>
              <a:rPr lang="es-CO" sz="2400" b="1" dirty="0">
                <a:ea typeface="Times New Roman" pitchFamily="18" charset="0"/>
                <a:cs typeface="Arial" pitchFamily="34" charset="0"/>
              </a:rPr>
              <a:t>OBJETIVO GENERAL</a:t>
            </a:r>
          </a:p>
          <a:p>
            <a:pPr marL="0" indent="0" algn="just" fontAlgn="base">
              <a:spcBef>
                <a:spcPct val="0"/>
              </a:spcBef>
              <a:spcAft>
                <a:spcPct val="0"/>
              </a:spcAft>
              <a:buNone/>
            </a:pPr>
            <a:endParaRPr lang="es-CO" sz="1100" b="1" dirty="0">
              <a:ea typeface="Times New Roman" pitchFamily="18" charset="0"/>
              <a:cs typeface="Arial" pitchFamily="34" charset="0"/>
            </a:endParaRPr>
          </a:p>
          <a:p>
            <a:pPr marL="0" indent="0" algn="just">
              <a:buNone/>
            </a:pPr>
            <a:r>
              <a:rPr lang="es-CO" sz="2400" b="1" dirty="0" smtClean="0"/>
              <a:t>revisión </a:t>
            </a:r>
            <a:r>
              <a:rPr lang="es-CO" sz="2400" b="1" dirty="0"/>
              <a:t>de los procesos y metodologías de extension rural en Latinoamérica y Colombia, que brinden un panorama de las realidades actuales en las zonas rurales y tener una mejor percepción en cuanto a trabajo social con los productores.  </a:t>
            </a:r>
          </a:p>
          <a:p>
            <a:pPr marL="0" lvl="0" indent="0" algn="just">
              <a:buNone/>
            </a:pPr>
            <a:endParaRPr lang="es-CO" sz="2400" dirty="0" smtClean="0">
              <a:cs typeface="Arial" panose="020B0604020202020204" pitchFamily="34" charset="0"/>
            </a:endParaRPr>
          </a:p>
        </p:txBody>
      </p:sp>
    </p:spTree>
    <p:extLst>
      <p:ext uri="{BB962C8B-B14F-4D97-AF65-F5344CB8AC3E}">
        <p14:creationId xmlns:p14="http://schemas.microsoft.com/office/powerpoint/2010/main" val="6267982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38200" y="365125"/>
            <a:ext cx="10435046" cy="1325563"/>
          </a:xfrm>
        </p:spPr>
        <p:txBody>
          <a:bodyPr>
            <a:normAutofit/>
          </a:bodyPr>
          <a:lstStyle/>
          <a:p>
            <a:pPr algn="ctr"/>
            <a:r>
              <a:rPr lang="es-CO" sz="3200" b="1" dirty="0" smtClean="0">
                <a:solidFill>
                  <a:srgbClr val="C00000"/>
                </a:solidFill>
                <a:effectLst>
                  <a:outerShdw blurRad="38100" dist="38100" dir="2700000" algn="tl">
                    <a:srgbClr val="000000">
                      <a:alpha val="43137"/>
                    </a:srgbClr>
                  </a:outerShdw>
                </a:effectLst>
                <a:cs typeface="Arial" panose="020B0604020202020204" pitchFamily="34" charset="0"/>
              </a:rPr>
              <a:t>METODOLOGÍA</a:t>
            </a:r>
            <a:endParaRPr lang="es-CO" sz="3200" b="1" dirty="0">
              <a:solidFill>
                <a:srgbClr val="C00000"/>
              </a:solidFill>
              <a:effectLst>
                <a:outerShdw blurRad="38100" dist="38100" dir="2700000" algn="tl">
                  <a:srgbClr val="000000">
                    <a:alpha val="43137"/>
                  </a:srgbClr>
                </a:outerShdw>
              </a:effectLst>
              <a:cs typeface="Arial" panose="020B0604020202020204" pitchFamily="34" charset="0"/>
            </a:endParaRPr>
          </a:p>
        </p:txBody>
      </p:sp>
      <p:graphicFrame>
        <p:nvGraphicFramePr>
          <p:cNvPr id="17" name="Diagrama 16"/>
          <p:cNvGraphicFramePr/>
          <p:nvPr>
            <p:extLst>
              <p:ext uri="{D42A27DB-BD31-4B8C-83A1-F6EECF244321}">
                <p14:modId xmlns:p14="http://schemas.microsoft.com/office/powerpoint/2010/main" val="1903319174"/>
              </p:ext>
            </p:extLst>
          </p:nvPr>
        </p:nvGraphicFramePr>
        <p:xfrm>
          <a:off x="2032000" y="1227909"/>
          <a:ext cx="8128000" cy="4910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428494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245470" y="3082834"/>
            <a:ext cx="11602541" cy="836023"/>
          </a:xfrm>
        </p:spPr>
        <p:txBody>
          <a:bodyPr>
            <a:normAutofit fontScale="90000"/>
          </a:bodyPr>
          <a:lstStyle/>
          <a:p>
            <a:pPr algn="ctr"/>
            <a:r>
              <a:rPr lang="es-CO" sz="8900" b="1" dirty="0" smtClean="0">
                <a:solidFill>
                  <a:srgbClr val="C00000"/>
                </a:solidFill>
                <a:effectLst>
                  <a:outerShdw blurRad="38100" dist="38100" dir="2700000" algn="tl">
                    <a:srgbClr val="000000">
                      <a:alpha val="43137"/>
                    </a:srgbClr>
                  </a:outerShdw>
                </a:effectLst>
                <a:cs typeface="Arial" panose="020B0604020202020204" pitchFamily="34" charset="0"/>
              </a:rPr>
              <a:t>RESULTADOS</a:t>
            </a:r>
            <a:r>
              <a:rPr lang="es-CO" sz="3200" b="1" dirty="0" smtClean="0">
                <a:solidFill>
                  <a:srgbClr val="C00000"/>
                </a:solidFill>
                <a:effectLst>
                  <a:outerShdw blurRad="38100" dist="38100" dir="2700000" algn="tl">
                    <a:srgbClr val="000000">
                      <a:alpha val="43137"/>
                    </a:srgbClr>
                  </a:outerShdw>
                </a:effectLst>
                <a:cs typeface="Arial" panose="020B0604020202020204" pitchFamily="34" charset="0"/>
              </a:rPr>
              <a:t/>
            </a:r>
            <a:br>
              <a:rPr lang="es-CO" sz="3200" b="1" dirty="0" smtClean="0">
                <a:solidFill>
                  <a:srgbClr val="C00000"/>
                </a:solidFill>
                <a:effectLst>
                  <a:outerShdw blurRad="38100" dist="38100" dir="2700000" algn="tl">
                    <a:srgbClr val="000000">
                      <a:alpha val="43137"/>
                    </a:srgbClr>
                  </a:outerShdw>
                </a:effectLst>
                <a:cs typeface="Arial" panose="020B0604020202020204" pitchFamily="34" charset="0"/>
              </a:rPr>
            </a:br>
            <a:endParaRPr lang="es-CO" sz="2800" dirty="0">
              <a:cs typeface="Arial" panose="020B0604020202020204" pitchFamily="34" charset="0"/>
            </a:endParaRPr>
          </a:p>
        </p:txBody>
      </p:sp>
    </p:spTree>
    <p:extLst>
      <p:ext uri="{BB962C8B-B14F-4D97-AF65-F5344CB8AC3E}">
        <p14:creationId xmlns:p14="http://schemas.microsoft.com/office/powerpoint/2010/main" val="5646068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240970" y="365760"/>
            <a:ext cx="9300755" cy="584775"/>
          </a:xfrm>
          <a:prstGeom prst="rect">
            <a:avLst/>
          </a:prstGeom>
          <a:noFill/>
        </p:spPr>
        <p:txBody>
          <a:bodyPr wrap="square" rtlCol="0">
            <a:spAutoFit/>
          </a:bodyPr>
          <a:lstStyle/>
          <a:p>
            <a:pPr algn="ctr"/>
            <a:r>
              <a:rPr lang="es-CO" sz="3200" b="1" dirty="0" smtClean="0">
                <a:solidFill>
                  <a:srgbClr val="C00000"/>
                </a:solidFill>
                <a:latin typeface="+mj-lt"/>
              </a:rPr>
              <a:t>ENCUESTA</a:t>
            </a:r>
            <a:endParaRPr lang="es-CO" sz="3200" b="1" dirty="0">
              <a:solidFill>
                <a:srgbClr val="C00000"/>
              </a:solidFill>
              <a:latin typeface="+mj-lt"/>
            </a:endParaRPr>
          </a:p>
        </p:txBody>
      </p:sp>
      <p:sp>
        <p:nvSpPr>
          <p:cNvPr id="17" name="CuadroTexto 16"/>
          <p:cNvSpPr txBox="1"/>
          <p:nvPr/>
        </p:nvSpPr>
        <p:spPr>
          <a:xfrm>
            <a:off x="4427084" y="4761794"/>
            <a:ext cx="2928529" cy="276999"/>
          </a:xfrm>
          <a:prstGeom prst="rect">
            <a:avLst/>
          </a:prstGeom>
          <a:noFill/>
        </p:spPr>
        <p:txBody>
          <a:bodyPr wrap="square" rtlCol="0">
            <a:spAutoFit/>
          </a:bodyPr>
          <a:lstStyle/>
          <a:p>
            <a:r>
              <a:rPr lang="es-CO" sz="1200" dirty="0" smtClean="0"/>
              <a:t>Fuente: Contacto Informativo</a:t>
            </a:r>
            <a:endParaRPr lang="es-CO" sz="1200" dirty="0"/>
          </a:p>
        </p:txBody>
      </p:sp>
      <p:graphicFrame>
        <p:nvGraphicFramePr>
          <p:cNvPr id="3" name="Diagrama 2"/>
          <p:cNvGraphicFramePr/>
          <p:nvPr>
            <p:extLst>
              <p:ext uri="{D42A27DB-BD31-4B8C-83A1-F6EECF244321}">
                <p14:modId xmlns:p14="http://schemas.microsoft.com/office/powerpoint/2010/main" val="1478270335"/>
              </p:ext>
            </p:extLst>
          </p:nvPr>
        </p:nvGraphicFramePr>
        <p:xfrm>
          <a:off x="1953624" y="1241677"/>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834050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5378</TotalTime>
  <Words>2186</Words>
  <Application>Microsoft Office PowerPoint</Application>
  <PresentationFormat>Panorámica</PresentationFormat>
  <Paragraphs>127</Paragraphs>
  <Slides>31</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31</vt:i4>
      </vt:variant>
    </vt:vector>
  </HeadingPairs>
  <TitlesOfParts>
    <vt:vector size="36" baseType="lpstr">
      <vt:lpstr>Arial</vt:lpstr>
      <vt:lpstr>Calibri</vt:lpstr>
      <vt:lpstr>Calibri Light</vt:lpstr>
      <vt:lpstr>Times New Roman</vt:lpstr>
      <vt:lpstr>Tema de Office</vt:lpstr>
      <vt:lpstr>Presentación de PowerPoint</vt:lpstr>
      <vt:lpstr>                        </vt:lpstr>
      <vt:lpstr>INTRODUCCIÓN</vt:lpstr>
      <vt:lpstr>PROBLEMA</vt:lpstr>
      <vt:lpstr>JUSTIFICACIÓN</vt:lpstr>
      <vt:lpstr>OBJETIVOS</vt:lpstr>
      <vt:lpstr>METODOLOGÍA</vt:lpstr>
      <vt:lpstr>RESULTADOS </vt:lpstr>
      <vt:lpstr>Presentación de PowerPoint</vt:lpstr>
      <vt:lpstr>Presentación de PowerPoint</vt:lpstr>
      <vt:lpstr>Presentación de PowerPoint</vt:lpstr>
      <vt:lpstr>Presentación de PowerPoint</vt:lpstr>
      <vt:lpstr>Tecnología y Medio Ambiente</vt:lpstr>
      <vt:lpstr>REDES DE INNOVACIÓN </vt:lpstr>
      <vt:lpstr>Relevo generacional clave para el sector agrícola </vt:lpstr>
      <vt:lpstr>Presentación de PowerPoint</vt:lpstr>
      <vt:lpstr>TENDENCIAS DE LA EXTENSIÓN RURAL EN COLOMBIA</vt:lpstr>
      <vt:lpstr>CONCLUSIONES </vt:lpstr>
      <vt:lpstr>Presentación de PowerPoint</vt:lpstr>
      <vt:lpstr>REFERENCIAS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GRACIAS</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AdmonGTI</dc:creator>
  <cp:lastModifiedBy>asus</cp:lastModifiedBy>
  <cp:revision>200</cp:revision>
  <dcterms:created xsi:type="dcterms:W3CDTF">2017-04-20T16:59:25Z</dcterms:created>
  <dcterms:modified xsi:type="dcterms:W3CDTF">2019-05-22T23:11:10Z</dcterms:modified>
</cp:coreProperties>
</file>