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8" r:id="rId3"/>
    <p:sldId id="259" r:id="rId4"/>
    <p:sldId id="263" r:id="rId5"/>
    <p:sldId id="264" r:id="rId6"/>
    <p:sldId id="265" r:id="rId7"/>
    <p:sldId id="256" r:id="rId8"/>
    <p:sldId id="260" r:id="rId9"/>
    <p:sldId id="261" r:id="rId10"/>
    <p:sldId id="268" r:id="rId11"/>
    <p:sldId id="269" r:id="rId12"/>
    <p:sldId id="270" r:id="rId13"/>
    <p:sldId id="266" r:id="rId14"/>
    <p:sldId id="267" r:id="rId15"/>
    <p:sldId id="271" r:id="rId1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4" autoAdjust="0"/>
    <p:restoredTop sz="94660"/>
  </p:normalViewPr>
  <p:slideViewPr>
    <p:cSldViewPr snapToGrid="0">
      <p:cViewPr varScale="1">
        <p:scale>
          <a:sx n="84" d="100"/>
          <a:sy n="84" d="100"/>
        </p:scale>
        <p:origin x="108"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274DC3DC-E9B0-4288-AFFC-D9999F257449}" type="datetimeFigureOut">
              <a:rPr lang="es-ES" smtClean="0"/>
              <a:t>10/12/2019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141813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74DC3DC-E9B0-4288-AFFC-D9999F257449}" type="datetimeFigureOut">
              <a:rPr lang="es-ES" smtClean="0"/>
              <a:t>10/12/2019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241925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74DC3DC-E9B0-4288-AFFC-D9999F257449}" type="datetimeFigureOut">
              <a:rPr lang="es-ES" smtClean="0"/>
              <a:t>10/12/2019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310306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74DC3DC-E9B0-4288-AFFC-D9999F257449}" type="datetimeFigureOut">
              <a:rPr lang="es-ES" smtClean="0"/>
              <a:t>10/12/2019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55232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274DC3DC-E9B0-4288-AFFC-D9999F257449}" type="datetimeFigureOut">
              <a:rPr lang="es-ES" smtClean="0"/>
              <a:t>10/12/2019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2921517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274DC3DC-E9B0-4288-AFFC-D9999F257449}" type="datetimeFigureOut">
              <a:rPr lang="es-ES" smtClean="0"/>
              <a:t>10/12/2019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253996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274DC3DC-E9B0-4288-AFFC-D9999F257449}" type="datetimeFigureOut">
              <a:rPr lang="es-ES" smtClean="0"/>
              <a:t>10/12/2019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2166296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74DC3DC-E9B0-4288-AFFC-D9999F257449}" type="datetimeFigureOut">
              <a:rPr lang="es-ES" smtClean="0"/>
              <a:t>10/12/2019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2285660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74DC3DC-E9B0-4288-AFFC-D9999F257449}" type="datetimeFigureOut">
              <a:rPr lang="es-ES" smtClean="0"/>
              <a:t>10/12/2019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385764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74DC3DC-E9B0-4288-AFFC-D9999F257449}" type="datetimeFigureOut">
              <a:rPr lang="es-ES" smtClean="0"/>
              <a:t>10/12/2019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216744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74DC3DC-E9B0-4288-AFFC-D9999F257449}" type="datetimeFigureOut">
              <a:rPr lang="es-ES" smtClean="0"/>
              <a:t>10/12/2019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C36BA40-5776-4FC1-9653-8119E0C942AB}" type="slidenum">
              <a:rPr lang="es-ES" smtClean="0"/>
              <a:t>‹Nº›</a:t>
            </a:fld>
            <a:endParaRPr lang="es-ES"/>
          </a:p>
        </p:txBody>
      </p:sp>
    </p:spTree>
    <p:extLst>
      <p:ext uri="{BB962C8B-B14F-4D97-AF65-F5344CB8AC3E}">
        <p14:creationId xmlns:p14="http://schemas.microsoft.com/office/powerpoint/2010/main" val="389700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DC3DC-E9B0-4288-AFFC-D9999F257449}" type="datetimeFigureOut">
              <a:rPr lang="es-ES" smtClean="0"/>
              <a:t>10/12/2019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36BA40-5776-4FC1-9653-8119E0C942AB}" type="slidenum">
              <a:rPr lang="es-ES" smtClean="0"/>
              <a:t>‹Nº›</a:t>
            </a:fld>
            <a:endParaRPr lang="es-ES"/>
          </a:p>
        </p:txBody>
      </p:sp>
    </p:spTree>
    <p:extLst>
      <p:ext uri="{BB962C8B-B14F-4D97-AF65-F5344CB8AC3E}">
        <p14:creationId xmlns:p14="http://schemas.microsoft.com/office/powerpoint/2010/main" val="1610647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838200" y="962025"/>
            <a:ext cx="8105775" cy="5214938"/>
          </a:xfrm>
        </p:spPr>
        <p:txBody>
          <a:bodyPr>
            <a:noAutofit/>
          </a:bodyPr>
          <a:lstStyle/>
          <a:p>
            <a:pPr marL="0" indent="0" algn="ctr">
              <a:buNone/>
            </a:pPr>
            <a:r>
              <a:rPr lang="es-CO" sz="1400" b="1" dirty="0"/>
              <a:t>DISEÑO  DE UN MODELO DE EVALUACION DE DESEMPEÑO DEL PERSONAL APLICADO A  LA EMPRESA AGUAS PATIA CAPITANES APC, MUNICIPIO DE PATIA, DEPARTAMENTO DEL CAUCA.</a:t>
            </a:r>
            <a:endParaRPr lang="es-ES" sz="1400" b="1" dirty="0"/>
          </a:p>
          <a:p>
            <a:pPr marL="0" indent="0">
              <a:buNone/>
            </a:pPr>
            <a:r>
              <a:rPr lang="es-CO" sz="1400" b="1" dirty="0"/>
              <a:t> </a:t>
            </a:r>
            <a:endParaRPr lang="es-ES" sz="1400" b="1" dirty="0"/>
          </a:p>
          <a:p>
            <a:pPr marL="0" indent="0">
              <a:buNone/>
            </a:pPr>
            <a:r>
              <a:rPr lang="es-CO" sz="1400" dirty="0"/>
              <a:t>  </a:t>
            </a:r>
            <a:endParaRPr lang="es-ES" sz="1400" dirty="0"/>
          </a:p>
          <a:p>
            <a:endParaRPr lang="es-ES" sz="1400" dirty="0"/>
          </a:p>
          <a:p>
            <a:pPr marL="0" indent="0" algn="ctr">
              <a:spcBef>
                <a:spcPts val="0"/>
              </a:spcBef>
              <a:buNone/>
            </a:pPr>
            <a:r>
              <a:rPr lang="es-CO" sz="1400" dirty="0"/>
              <a:t>JESUS ANDRES VIVAS ARIAS</a:t>
            </a:r>
            <a:endParaRPr lang="es-ES" sz="1400" dirty="0"/>
          </a:p>
          <a:p>
            <a:pPr marL="0" indent="0" algn="ctr">
              <a:spcBef>
                <a:spcPts val="0"/>
              </a:spcBef>
              <a:buNone/>
            </a:pPr>
            <a:r>
              <a:rPr lang="es-CO" sz="1400" dirty="0"/>
              <a:t>NEFTALI MOGROVEJO </a:t>
            </a:r>
            <a:r>
              <a:rPr lang="es-CO" sz="1400" dirty="0" smtClean="0"/>
              <a:t>CORREA</a:t>
            </a:r>
            <a:endParaRPr lang="es-ES" sz="1400" dirty="0" smtClean="0"/>
          </a:p>
          <a:p>
            <a:pPr marL="0" indent="0">
              <a:buNone/>
            </a:pPr>
            <a:r>
              <a:rPr lang="es-CO" sz="1400" dirty="0" smtClean="0"/>
              <a:t> </a:t>
            </a:r>
            <a:endParaRPr lang="es-ES" sz="1400" dirty="0" smtClean="0"/>
          </a:p>
          <a:p>
            <a:pPr marL="0" indent="0" algn="ctr">
              <a:buNone/>
            </a:pPr>
            <a:r>
              <a:rPr lang="es-CO" sz="1400" dirty="0" smtClean="0"/>
              <a:t>Trabajo </a:t>
            </a:r>
            <a:r>
              <a:rPr lang="es-CO" sz="1400" dirty="0"/>
              <a:t>de grado presentado como requisito para optar el título de Especialista en Gerencia del talento Humano </a:t>
            </a:r>
            <a:endParaRPr lang="es-ES" sz="1400" dirty="0"/>
          </a:p>
          <a:p>
            <a:endParaRPr lang="es-CO" sz="1400" dirty="0" smtClean="0"/>
          </a:p>
          <a:p>
            <a:pPr marL="0" indent="0" algn="ctr">
              <a:spcBef>
                <a:spcPts val="0"/>
              </a:spcBef>
              <a:buNone/>
            </a:pPr>
            <a:r>
              <a:rPr lang="es-CO" sz="1400" dirty="0" smtClean="0"/>
              <a:t>Asesora </a:t>
            </a:r>
            <a:r>
              <a:rPr lang="es-CO" sz="1400" dirty="0"/>
              <a:t>temática </a:t>
            </a:r>
            <a:endParaRPr lang="es-ES" sz="1400" dirty="0"/>
          </a:p>
          <a:p>
            <a:pPr marL="0" indent="0" algn="ctr">
              <a:spcBef>
                <a:spcPts val="0"/>
              </a:spcBef>
              <a:buNone/>
            </a:pPr>
            <a:r>
              <a:rPr lang="es-CO" sz="1400" dirty="0"/>
              <a:t>SONIA GAVIRIA ARMERO</a:t>
            </a:r>
            <a:endParaRPr lang="es-ES" sz="1400" dirty="0"/>
          </a:p>
          <a:p>
            <a:pPr marL="0" indent="0">
              <a:buNone/>
            </a:pPr>
            <a:endParaRPr lang="es-ES" sz="1400" dirty="0" smtClean="0"/>
          </a:p>
          <a:p>
            <a:pPr marL="0" indent="0">
              <a:buNone/>
            </a:pPr>
            <a:endParaRPr lang="es-ES" sz="1400" dirty="0"/>
          </a:p>
          <a:p>
            <a:pPr marL="0" indent="0" algn="ctr">
              <a:lnSpc>
                <a:spcPct val="100000"/>
              </a:lnSpc>
              <a:spcBef>
                <a:spcPts val="0"/>
              </a:spcBef>
              <a:buNone/>
            </a:pPr>
            <a:r>
              <a:rPr lang="es-CO" sz="1400" b="1" dirty="0"/>
              <a:t>FUNDACION UNIVERSITARIA DE POPAYAN </a:t>
            </a:r>
            <a:endParaRPr lang="es-ES" sz="1400" b="1" dirty="0"/>
          </a:p>
          <a:p>
            <a:pPr marL="0" indent="0" algn="ctr">
              <a:lnSpc>
                <a:spcPct val="100000"/>
              </a:lnSpc>
              <a:spcBef>
                <a:spcPts val="0"/>
              </a:spcBef>
              <a:buNone/>
            </a:pPr>
            <a:r>
              <a:rPr lang="es-CO" sz="1400" b="1" dirty="0"/>
              <a:t>FACULTAD DE CIENCIAS ECONOMICAS </a:t>
            </a:r>
            <a:endParaRPr lang="es-ES" sz="1400" b="1" dirty="0"/>
          </a:p>
          <a:p>
            <a:pPr marL="0" indent="0" algn="ctr">
              <a:lnSpc>
                <a:spcPct val="100000"/>
              </a:lnSpc>
              <a:spcBef>
                <a:spcPts val="0"/>
              </a:spcBef>
              <a:buNone/>
            </a:pPr>
            <a:r>
              <a:rPr lang="es-CO" sz="1400" b="1" dirty="0"/>
              <a:t>ESPECIALIZACION EN GERENCIA DEL TALENTO HUMANO </a:t>
            </a:r>
            <a:endParaRPr lang="es-ES" sz="1400" b="1" dirty="0"/>
          </a:p>
          <a:p>
            <a:pPr marL="0" indent="0" algn="ctr">
              <a:lnSpc>
                <a:spcPct val="100000"/>
              </a:lnSpc>
              <a:spcBef>
                <a:spcPts val="0"/>
              </a:spcBef>
              <a:buNone/>
            </a:pPr>
            <a:r>
              <a:rPr lang="es-CO" sz="1400" b="1" dirty="0"/>
              <a:t>POPAYAN, CAUCA </a:t>
            </a:r>
            <a:endParaRPr lang="es-ES" sz="1400" b="1" dirty="0"/>
          </a:p>
          <a:p>
            <a:pPr marL="0" indent="0" algn="ctr">
              <a:lnSpc>
                <a:spcPct val="100000"/>
              </a:lnSpc>
              <a:spcBef>
                <a:spcPts val="0"/>
              </a:spcBef>
              <a:buNone/>
            </a:pPr>
            <a:r>
              <a:rPr lang="es-CO" sz="1400" b="1" dirty="0"/>
              <a:t>2019</a:t>
            </a:r>
            <a:endParaRPr lang="es-ES" sz="1400" b="1" dirty="0"/>
          </a:p>
          <a:p>
            <a:endParaRPr lang="es-ES" sz="1400" dirty="0"/>
          </a:p>
        </p:txBody>
      </p:sp>
    </p:spTree>
    <p:extLst>
      <p:ext uri="{BB962C8B-B14F-4D97-AF65-F5344CB8AC3E}">
        <p14:creationId xmlns:p14="http://schemas.microsoft.com/office/powerpoint/2010/main" val="1363167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pic>
        <p:nvPicPr>
          <p:cNvPr id="5"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399"/>
            <a:ext cx="12191999" cy="6715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Marcador de contenido 5"/>
          <p:cNvGraphicFramePr>
            <a:graphicFrameLocks noGrp="1"/>
          </p:cNvGraphicFramePr>
          <p:nvPr>
            <p:ph idx="1"/>
            <p:extLst>
              <p:ext uri="{D42A27DB-BD31-4B8C-83A1-F6EECF244321}">
                <p14:modId xmlns:p14="http://schemas.microsoft.com/office/powerpoint/2010/main" val="4055206227"/>
              </p:ext>
            </p:extLst>
          </p:nvPr>
        </p:nvGraphicFramePr>
        <p:xfrm>
          <a:off x="1353028" y="1204857"/>
          <a:ext cx="4133371" cy="4923830"/>
        </p:xfrm>
        <a:graphic>
          <a:graphicData uri="http://schemas.openxmlformats.org/drawingml/2006/table">
            <a:tbl>
              <a:tblPr>
                <a:tableStyleId>{5C22544A-7EE6-4342-B048-85BDC9FD1C3A}</a:tableStyleId>
              </a:tblPr>
              <a:tblGrid>
                <a:gridCol w="131275">
                  <a:extLst>
                    <a:ext uri="{9D8B030D-6E8A-4147-A177-3AD203B41FA5}">
                      <a16:colId xmlns:a16="http://schemas.microsoft.com/office/drawing/2014/main" val="20000"/>
                    </a:ext>
                  </a:extLst>
                </a:gridCol>
                <a:gridCol w="546985">
                  <a:extLst>
                    <a:ext uri="{9D8B030D-6E8A-4147-A177-3AD203B41FA5}">
                      <a16:colId xmlns:a16="http://schemas.microsoft.com/office/drawing/2014/main" val="20001"/>
                    </a:ext>
                  </a:extLst>
                </a:gridCol>
                <a:gridCol w="1320054">
                  <a:extLst>
                    <a:ext uri="{9D8B030D-6E8A-4147-A177-3AD203B41FA5}">
                      <a16:colId xmlns:a16="http://schemas.microsoft.com/office/drawing/2014/main" val="20002"/>
                    </a:ext>
                  </a:extLst>
                </a:gridCol>
                <a:gridCol w="284432">
                  <a:extLst>
                    <a:ext uri="{9D8B030D-6E8A-4147-A177-3AD203B41FA5}">
                      <a16:colId xmlns:a16="http://schemas.microsoft.com/office/drawing/2014/main" val="20003"/>
                    </a:ext>
                  </a:extLst>
                </a:gridCol>
                <a:gridCol w="268021">
                  <a:extLst>
                    <a:ext uri="{9D8B030D-6E8A-4147-A177-3AD203B41FA5}">
                      <a16:colId xmlns:a16="http://schemas.microsoft.com/office/drawing/2014/main" val="20004"/>
                    </a:ext>
                  </a:extLst>
                </a:gridCol>
                <a:gridCol w="269845">
                  <a:extLst>
                    <a:ext uri="{9D8B030D-6E8A-4147-A177-3AD203B41FA5}">
                      <a16:colId xmlns:a16="http://schemas.microsoft.com/office/drawing/2014/main" val="20005"/>
                    </a:ext>
                  </a:extLst>
                </a:gridCol>
                <a:gridCol w="278961">
                  <a:extLst>
                    <a:ext uri="{9D8B030D-6E8A-4147-A177-3AD203B41FA5}">
                      <a16:colId xmlns:a16="http://schemas.microsoft.com/office/drawing/2014/main" val="20006"/>
                    </a:ext>
                  </a:extLst>
                </a:gridCol>
                <a:gridCol w="277138">
                  <a:extLst>
                    <a:ext uri="{9D8B030D-6E8A-4147-A177-3AD203B41FA5}">
                      <a16:colId xmlns:a16="http://schemas.microsoft.com/office/drawing/2014/main" val="20007"/>
                    </a:ext>
                  </a:extLst>
                </a:gridCol>
                <a:gridCol w="257081">
                  <a:extLst>
                    <a:ext uri="{9D8B030D-6E8A-4147-A177-3AD203B41FA5}">
                      <a16:colId xmlns:a16="http://schemas.microsoft.com/office/drawing/2014/main" val="20008"/>
                    </a:ext>
                  </a:extLst>
                </a:gridCol>
                <a:gridCol w="185976">
                  <a:extLst>
                    <a:ext uri="{9D8B030D-6E8A-4147-A177-3AD203B41FA5}">
                      <a16:colId xmlns:a16="http://schemas.microsoft.com/office/drawing/2014/main" val="20009"/>
                    </a:ext>
                  </a:extLst>
                </a:gridCol>
                <a:gridCol w="313603">
                  <a:extLst>
                    <a:ext uri="{9D8B030D-6E8A-4147-A177-3AD203B41FA5}">
                      <a16:colId xmlns:a16="http://schemas.microsoft.com/office/drawing/2014/main" val="20010"/>
                    </a:ext>
                  </a:extLst>
                </a:gridCol>
              </a:tblGrid>
              <a:tr h="138104">
                <a:tc rowSpan="3" gridSpan="2">
                  <a:txBody>
                    <a:bodyPr/>
                    <a:lstStyle/>
                    <a:p>
                      <a:pPr algn="ctr" fontAlgn="ctr"/>
                      <a:r>
                        <a:rPr lang="es-ES" sz="500" u="none" strike="noStrike" dirty="0">
                          <a:effectLst/>
                        </a:rPr>
                        <a:t> </a:t>
                      </a:r>
                      <a:endParaRPr lang="es-ES" sz="500" b="0" i="0" u="none" strike="noStrike" dirty="0">
                        <a:effectLst/>
                        <a:latin typeface="Arial" panose="020B0604020202020204" pitchFamily="34" charset="0"/>
                      </a:endParaRPr>
                    </a:p>
                  </a:txBody>
                  <a:tcPr marL="4005" marR="4005" marT="4005" marB="0" anchor="ctr"/>
                </a:tc>
                <a:tc rowSpan="3" hMerge="1">
                  <a:txBody>
                    <a:bodyPr/>
                    <a:lstStyle/>
                    <a:p>
                      <a:endParaRPr lang="es-ES"/>
                    </a:p>
                  </a:txBody>
                  <a:tcPr/>
                </a:tc>
                <a:tc rowSpan="2" gridSpan="6">
                  <a:txBody>
                    <a:bodyPr/>
                    <a:lstStyle/>
                    <a:p>
                      <a:pPr algn="ctr" fontAlgn="ctr"/>
                      <a:r>
                        <a:rPr lang="es-ES" sz="500" u="none" strike="noStrike" dirty="0">
                          <a:effectLst/>
                        </a:rPr>
                        <a:t>EVALUACIÓN DE DESEMPEÑO</a:t>
                      </a:r>
                      <a:endParaRPr lang="es-ES" sz="500" b="1" i="0" u="none" strike="noStrike" dirty="0">
                        <a:effectLst/>
                        <a:latin typeface="Arial" panose="020B0604020202020204" pitchFamily="34" charset="0"/>
                      </a:endParaRPr>
                    </a:p>
                  </a:txBody>
                  <a:tcPr marL="4005" marR="4005" marT="4005" marB="0" anchor="ctr"/>
                </a:tc>
                <a:tc rowSpan="2" hMerge="1">
                  <a:txBody>
                    <a:bodyPr/>
                    <a:lstStyle/>
                    <a:p>
                      <a:endParaRPr lang="es-ES"/>
                    </a:p>
                  </a:txBody>
                  <a:tcPr/>
                </a:tc>
                <a:tc rowSpan="2" hMerge="1">
                  <a:txBody>
                    <a:bodyPr/>
                    <a:lstStyle/>
                    <a:p>
                      <a:endParaRPr lang="es-ES"/>
                    </a:p>
                  </a:txBody>
                  <a:tcPr/>
                </a:tc>
                <a:tc rowSpan="2" hMerge="1">
                  <a:txBody>
                    <a:bodyPr/>
                    <a:lstStyle/>
                    <a:p>
                      <a:endParaRPr lang="es-ES"/>
                    </a:p>
                  </a:txBody>
                  <a:tcPr/>
                </a:tc>
                <a:tc rowSpan="2" hMerge="1">
                  <a:txBody>
                    <a:bodyPr/>
                    <a:lstStyle/>
                    <a:p>
                      <a:endParaRPr lang="es-ES"/>
                    </a:p>
                  </a:txBody>
                  <a:tcPr/>
                </a:tc>
                <a:tc rowSpan="2" hMerge="1">
                  <a:txBody>
                    <a:bodyPr/>
                    <a:lstStyle/>
                    <a:p>
                      <a:endParaRPr lang="es-ES"/>
                    </a:p>
                  </a:txBody>
                  <a:tcPr/>
                </a:tc>
                <a:tc gridSpan="2">
                  <a:txBody>
                    <a:bodyPr/>
                    <a:lstStyle/>
                    <a:p>
                      <a:pPr algn="l" fontAlgn="ctr"/>
                      <a:r>
                        <a:rPr lang="es-ES" sz="500" u="none" strike="noStrike">
                          <a:effectLst/>
                        </a:rPr>
                        <a:t>Código:</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l"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00"/>
                  </a:ext>
                </a:extLst>
              </a:tr>
              <a:tr h="138104">
                <a:tc gridSpan="2" vMerge="1">
                  <a:txBody>
                    <a:bodyPr/>
                    <a:lstStyle/>
                    <a:p>
                      <a:endParaRPr lang="es-ES"/>
                    </a:p>
                  </a:txBody>
                  <a:tcPr/>
                </a:tc>
                <a:tc hMerge="1" vMerge="1">
                  <a:txBody>
                    <a:bodyPr/>
                    <a:lstStyle/>
                    <a:p>
                      <a:endParaRPr lang="es-ES"/>
                    </a:p>
                  </a:txBody>
                  <a:tcPr/>
                </a:tc>
                <a:tc gridSpan="6"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gridSpan="2">
                  <a:txBody>
                    <a:bodyPr/>
                    <a:lstStyle/>
                    <a:p>
                      <a:pPr algn="l" fontAlgn="ctr"/>
                      <a:r>
                        <a:rPr lang="es-ES" sz="500" u="none" strike="noStrike">
                          <a:effectLst/>
                        </a:rPr>
                        <a:t>Versión:</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l"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01"/>
                  </a:ext>
                </a:extLst>
              </a:tr>
              <a:tr h="138104">
                <a:tc gridSpan="2" vMerge="1">
                  <a:txBody>
                    <a:bodyPr/>
                    <a:lstStyle/>
                    <a:p>
                      <a:endParaRPr lang="es-ES"/>
                    </a:p>
                  </a:txBody>
                  <a:tcPr/>
                </a:tc>
                <a:tc hMerge="1" vMerge="1">
                  <a:txBody>
                    <a:bodyPr/>
                    <a:lstStyle/>
                    <a:p>
                      <a:endParaRPr lang="es-ES"/>
                    </a:p>
                  </a:txBody>
                  <a:tcPr/>
                </a:tc>
                <a:tc gridSpan="6">
                  <a:txBody>
                    <a:bodyPr/>
                    <a:lstStyle/>
                    <a:p>
                      <a:pPr algn="ctr" fontAlgn="ctr"/>
                      <a:r>
                        <a:rPr lang="es-ES" sz="500" u="none" strike="noStrike">
                          <a:effectLst/>
                        </a:rPr>
                        <a:t>Proceso: GESTIÓN ADMINISTRATIVA</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algn="l" fontAlgn="ctr"/>
                      <a:r>
                        <a:rPr lang="es-ES" sz="500" u="none" strike="noStrike">
                          <a:effectLst/>
                        </a:rPr>
                        <a:t>Emisión:</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l"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02"/>
                  </a:ext>
                </a:extLst>
              </a:tr>
              <a:tr h="93554">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extLst>
                  <a:ext uri="{0D108BD9-81ED-4DB2-BD59-A6C34878D82A}">
                    <a16:rowId xmlns:a16="http://schemas.microsoft.com/office/drawing/2014/main" val="10003"/>
                  </a:ext>
                </a:extLst>
              </a:tr>
              <a:tr h="93554">
                <a:tc gridSpan="2">
                  <a:txBody>
                    <a:bodyPr/>
                    <a:lstStyle/>
                    <a:p>
                      <a:pPr algn="l" fontAlgn="ctr"/>
                      <a:r>
                        <a:rPr lang="es-ES" sz="500" u="none" strike="noStrike">
                          <a:effectLst/>
                        </a:rPr>
                        <a:t>Evaluado:</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l"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Cargo:</a:t>
                      </a:r>
                      <a:endParaRPr lang="es-ES" sz="500" b="0" i="0" u="none" strike="noStrike">
                        <a:effectLst/>
                        <a:latin typeface="Arial" panose="020B0604020202020204" pitchFamily="34" charset="0"/>
                      </a:endParaRPr>
                    </a:p>
                  </a:txBody>
                  <a:tcPr marL="4005" marR="4005" marT="4005" marB="0" anchor="ctr"/>
                </a:tc>
                <a:tc gridSpan="4">
                  <a:txBody>
                    <a:bodyPr/>
                    <a:lstStyle/>
                    <a:p>
                      <a:pPr algn="l" fontAlgn="ctr"/>
                      <a:r>
                        <a:rPr lang="es-ES" sz="500" u="none" strike="noStrike">
                          <a:effectLst/>
                        </a:rPr>
                        <a:t>OPERADOR DE PLANTA</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ctr" fontAlgn="ctr"/>
                      <a:r>
                        <a:rPr lang="es-ES" sz="500" u="none" strike="noStrike">
                          <a:effectLst/>
                        </a:rPr>
                        <a:t>Fecha</a:t>
                      </a:r>
                      <a:endParaRPr lang="es-ES" sz="500" b="0" i="0" u="none" strike="noStrike">
                        <a:effectLst/>
                        <a:latin typeface="Arial" panose="020B0604020202020204" pitchFamily="34" charset="0"/>
                      </a:endParaRPr>
                    </a:p>
                  </a:txBody>
                  <a:tcPr marL="4005" marR="4005" marT="4005" marB="0" anchor="ctr"/>
                </a:tc>
                <a:tc>
                  <a:txBody>
                    <a:bodyPr/>
                    <a:lstStyle/>
                    <a:p>
                      <a:pPr algn="l" fontAlgn="ct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04"/>
                  </a:ext>
                </a:extLst>
              </a:tr>
              <a:tr h="75734">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extLst>
                  <a:ext uri="{0D108BD9-81ED-4DB2-BD59-A6C34878D82A}">
                    <a16:rowId xmlns:a16="http://schemas.microsoft.com/office/drawing/2014/main" val="10005"/>
                  </a:ext>
                </a:extLst>
              </a:tr>
              <a:tr h="75734">
                <a:tc gridSpan="4">
                  <a:txBody>
                    <a:bodyPr/>
                    <a:lstStyle/>
                    <a:p>
                      <a:pPr algn="ctr" fontAlgn="ctr"/>
                      <a:r>
                        <a:rPr lang="es-ES" sz="500" u="none" strike="noStrike">
                          <a:effectLst/>
                        </a:rPr>
                        <a:t>FACTOR DE EVALUACIÓN</a:t>
                      </a:r>
                      <a:endParaRPr lang="es-ES" sz="500" b="1" i="0" u="none" strike="noStrike">
                        <a:solidFill>
                          <a:srgbClr val="FFFFFF"/>
                        </a:solidFill>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PONDERACIÓN</a:t>
                      </a:r>
                      <a:endParaRPr lang="es-ES" sz="500" b="1" i="0" u="none" strike="noStrike">
                        <a:solidFill>
                          <a:srgbClr val="FFFFFF"/>
                        </a:solidFill>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PUNTUACIÓN OBTENIDA</a:t>
                      </a:r>
                      <a:endParaRPr lang="es-ES" sz="500" b="1" i="0" u="none" strike="noStrike">
                        <a:solidFill>
                          <a:srgbClr val="FFFFFF"/>
                        </a:solidFill>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6"/>
                  </a:ext>
                </a:extLst>
              </a:tr>
              <a:tr h="75734">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extLst>
                  <a:ext uri="{0D108BD9-81ED-4DB2-BD59-A6C34878D82A}">
                    <a16:rowId xmlns:a16="http://schemas.microsoft.com/office/drawing/2014/main" val="10007"/>
                  </a:ext>
                </a:extLst>
              </a:tr>
              <a:tr h="173743">
                <a:tc gridSpan="2">
                  <a:txBody>
                    <a:bodyPr/>
                    <a:lstStyle/>
                    <a:p>
                      <a:pPr algn="ctr" fontAlgn="ctr"/>
                      <a:r>
                        <a:rPr lang="es-ES" sz="500" u="none" strike="noStrike">
                          <a:effectLst/>
                        </a:rPr>
                        <a:t>FACTOR I</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2">
                  <a:txBody>
                    <a:bodyPr/>
                    <a:lstStyle/>
                    <a:p>
                      <a:pPr algn="just" fontAlgn="ctr"/>
                      <a:r>
                        <a:rPr lang="es-ES" sz="500" u="none" strike="noStrike">
                          <a:effectLst/>
                        </a:rPr>
                        <a:t>EVALUACIÓN DE FUNCIONES ESCENCIALES</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3">
                  <a:txBody>
                    <a:bodyPr/>
                    <a:lstStyle/>
                    <a:p>
                      <a:pPr algn="ctr" fontAlgn="ctr"/>
                      <a:r>
                        <a:rPr lang="es-ES" sz="500" u="none" strike="noStrike">
                          <a:effectLst/>
                        </a:rPr>
                        <a:t>50</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0,0</a:t>
                      </a:r>
                      <a:endParaRPr lang="es-ES" sz="500" b="1"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8"/>
                  </a:ext>
                </a:extLst>
              </a:tr>
              <a:tr h="173743">
                <a:tc gridSpan="2">
                  <a:txBody>
                    <a:bodyPr/>
                    <a:lstStyle/>
                    <a:p>
                      <a:pPr algn="ctr" fontAlgn="ctr"/>
                      <a:r>
                        <a:rPr lang="es-ES" sz="500" u="none" strike="noStrike">
                          <a:effectLst/>
                        </a:rPr>
                        <a:t>FACTOR II</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2">
                  <a:txBody>
                    <a:bodyPr/>
                    <a:lstStyle/>
                    <a:p>
                      <a:pPr algn="just" fontAlgn="ctr"/>
                      <a:r>
                        <a:rPr lang="es-ES" sz="500" u="none" strike="noStrike">
                          <a:effectLst/>
                        </a:rPr>
                        <a:t>EVALUACIÓN COMPETENCIAS COMPORTAMENTALES</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3">
                  <a:txBody>
                    <a:bodyPr/>
                    <a:lstStyle/>
                    <a:p>
                      <a:pPr algn="ctr" fontAlgn="ctr"/>
                      <a:r>
                        <a:rPr lang="es-ES" sz="500" u="none" strike="noStrike">
                          <a:effectLst/>
                        </a:rPr>
                        <a:t>30</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 </a:t>
                      </a:r>
                      <a:endParaRPr lang="es-ES" sz="500" b="1"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9"/>
                  </a:ext>
                </a:extLst>
              </a:tr>
              <a:tr h="173743">
                <a:tc gridSpan="2">
                  <a:txBody>
                    <a:bodyPr/>
                    <a:lstStyle/>
                    <a:p>
                      <a:pPr algn="ctr" fontAlgn="ctr"/>
                      <a:r>
                        <a:rPr lang="es-ES" sz="500" u="none" strike="noStrike">
                          <a:effectLst/>
                        </a:rPr>
                        <a:t>FACTOR III</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2">
                  <a:txBody>
                    <a:bodyPr/>
                    <a:lstStyle/>
                    <a:p>
                      <a:pPr algn="just" fontAlgn="ctr"/>
                      <a:r>
                        <a:rPr lang="es-ES" sz="500" u="none" strike="noStrike">
                          <a:effectLst/>
                        </a:rPr>
                        <a:t>EVALUACIÓN CONOCIMIENTOS Y COMPRENSIONES ESENCIALES</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3">
                  <a:txBody>
                    <a:bodyPr/>
                    <a:lstStyle/>
                    <a:p>
                      <a:pPr algn="ctr" fontAlgn="ctr"/>
                      <a:r>
                        <a:rPr lang="es-ES" sz="500" u="none" strike="noStrike">
                          <a:effectLst/>
                        </a:rPr>
                        <a:t>10</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 </a:t>
                      </a:r>
                      <a:endParaRPr lang="es-ES" sz="500" b="1"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0"/>
                  </a:ext>
                </a:extLst>
              </a:tr>
              <a:tr h="173743">
                <a:tc gridSpan="2">
                  <a:txBody>
                    <a:bodyPr/>
                    <a:lstStyle/>
                    <a:p>
                      <a:pPr algn="ctr" fontAlgn="ctr"/>
                      <a:r>
                        <a:rPr lang="es-ES" sz="500" u="none" strike="noStrike">
                          <a:effectLst/>
                        </a:rPr>
                        <a:t>FACTOR IV</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2">
                  <a:txBody>
                    <a:bodyPr/>
                    <a:lstStyle/>
                    <a:p>
                      <a:pPr algn="just" fontAlgn="ctr"/>
                      <a:r>
                        <a:rPr lang="es-ES" sz="500" u="none" strike="noStrike">
                          <a:effectLst/>
                        </a:rPr>
                        <a:t>CERTIFICACIÓN NORMAS DE COMPETENCIA LABORAL APLICABLES</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3">
                  <a:txBody>
                    <a:bodyPr/>
                    <a:lstStyle/>
                    <a:p>
                      <a:pPr algn="ctr" fontAlgn="ctr"/>
                      <a:r>
                        <a:rPr lang="es-ES" sz="500" u="none" strike="noStrike">
                          <a:effectLst/>
                        </a:rPr>
                        <a:t>10</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 </a:t>
                      </a:r>
                      <a:endParaRPr lang="es-ES" sz="500" b="1"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1"/>
                  </a:ext>
                </a:extLst>
              </a:tr>
              <a:tr h="75734">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extLst>
                  <a:ext uri="{0D108BD9-81ED-4DB2-BD59-A6C34878D82A}">
                    <a16:rowId xmlns:a16="http://schemas.microsoft.com/office/drawing/2014/main" val="10012"/>
                  </a:ext>
                </a:extLst>
              </a:tr>
              <a:tr h="89099">
                <a:tc gridSpan="11">
                  <a:txBody>
                    <a:bodyPr/>
                    <a:lstStyle/>
                    <a:p>
                      <a:pPr algn="ctr" fontAlgn="ctr"/>
                      <a:r>
                        <a:rPr lang="es-ES" sz="500" u="none" strike="noStrike">
                          <a:effectLst/>
                        </a:rPr>
                        <a:t>DESARROLLO DE LA EVALUACIÓN</a:t>
                      </a:r>
                      <a:endParaRPr lang="es-ES" sz="500" b="1"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3"/>
                  </a:ext>
                </a:extLst>
              </a:tr>
              <a:tr h="75734">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extLst>
                  <a:ext uri="{0D108BD9-81ED-4DB2-BD59-A6C34878D82A}">
                    <a16:rowId xmlns:a16="http://schemas.microsoft.com/office/drawing/2014/main" val="10014"/>
                  </a:ext>
                </a:extLst>
              </a:tr>
              <a:tr h="75734">
                <a:tc gridSpan="4">
                  <a:txBody>
                    <a:bodyPr/>
                    <a:lstStyle/>
                    <a:p>
                      <a:pPr algn="ctr" fontAlgn="ctr"/>
                      <a:r>
                        <a:rPr lang="es-ES" sz="500" u="none" strike="noStrike">
                          <a:effectLst/>
                        </a:rPr>
                        <a:t>FACTOR DE EVALUACIÓN</a:t>
                      </a:r>
                      <a:endParaRPr lang="es-ES" sz="500" b="1" i="0" u="none" strike="noStrike">
                        <a:solidFill>
                          <a:srgbClr val="FFFFFF"/>
                        </a:solidFill>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PONDERACIÓN</a:t>
                      </a:r>
                      <a:endParaRPr lang="es-ES" sz="500" b="1" i="0" u="none" strike="noStrike">
                        <a:solidFill>
                          <a:srgbClr val="FFFFFF"/>
                        </a:solidFill>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PUNTUACIÓN OBTENIDA</a:t>
                      </a:r>
                      <a:endParaRPr lang="es-ES" sz="500" b="1" i="0" u="none" strike="noStrike">
                        <a:solidFill>
                          <a:srgbClr val="FFFFFF"/>
                        </a:solidFill>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5"/>
                  </a:ext>
                </a:extLst>
              </a:tr>
              <a:tr h="75734">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extLst>
                  <a:ext uri="{0D108BD9-81ED-4DB2-BD59-A6C34878D82A}">
                    <a16:rowId xmlns:a16="http://schemas.microsoft.com/office/drawing/2014/main" val="10016"/>
                  </a:ext>
                </a:extLst>
              </a:tr>
              <a:tr h="111374">
                <a:tc gridSpan="2">
                  <a:txBody>
                    <a:bodyPr/>
                    <a:lstStyle/>
                    <a:p>
                      <a:pPr algn="ctr" fontAlgn="ctr"/>
                      <a:r>
                        <a:rPr lang="es-ES" sz="500" u="none" strike="noStrike">
                          <a:effectLst/>
                        </a:rPr>
                        <a:t>FACTOR I</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2">
                  <a:txBody>
                    <a:bodyPr/>
                    <a:lstStyle/>
                    <a:p>
                      <a:pPr algn="just" fontAlgn="ctr"/>
                      <a:r>
                        <a:rPr lang="es-ES" sz="500" u="none" strike="noStrike">
                          <a:effectLst/>
                        </a:rPr>
                        <a:t>EVALUACIÓN DE FUNCIONES ESCENCIALES</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gridSpan="3">
                  <a:txBody>
                    <a:bodyPr/>
                    <a:lstStyle/>
                    <a:p>
                      <a:pPr algn="ctr" fontAlgn="ctr"/>
                      <a:r>
                        <a:rPr lang="es-ES" sz="500" u="none" strike="noStrike">
                          <a:effectLst/>
                        </a:rPr>
                        <a:t>50</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dirty="0">
                          <a:effectLst/>
                        </a:rPr>
                        <a:t>0,0</a:t>
                      </a:r>
                      <a:endParaRPr lang="es-ES" sz="500" b="1" i="0" u="none" strike="noStrike" dirty="0">
                        <a:effectLst/>
                        <a:latin typeface="Arial" panose="020B0604020202020204" pitchFamily="34" charset="0"/>
                      </a:endParaRPr>
                    </a:p>
                  </a:txBody>
                  <a:tcPr marL="4005" marR="4005" marT="4005"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7"/>
                  </a:ext>
                </a:extLst>
              </a:tr>
              <a:tr h="72259">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just"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just"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1"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18"/>
                  </a:ext>
                </a:extLst>
              </a:tr>
              <a:tr h="200473">
                <a:tc rowSpan="2" gridSpan="3">
                  <a:txBody>
                    <a:bodyPr/>
                    <a:lstStyle/>
                    <a:p>
                      <a:pPr algn="ctr" fontAlgn="ctr"/>
                      <a:r>
                        <a:rPr lang="es-ES" sz="500" u="none" strike="noStrike">
                          <a:effectLst/>
                        </a:rPr>
                        <a:t>FUNCIONES CLAVES O ESENCIALES</a:t>
                      </a:r>
                      <a:endParaRPr lang="es-ES" sz="500" b="1" i="0" u="none" strike="noStrike">
                        <a:effectLst/>
                        <a:latin typeface="Arial" panose="020B0604020202020204" pitchFamily="34" charset="0"/>
                      </a:endParaRPr>
                    </a:p>
                  </a:txBody>
                  <a:tcPr marL="4005" marR="4005" marT="4005" marB="0" anchor="ctr"/>
                </a:tc>
                <a:tc rowSpan="2" hMerge="1">
                  <a:txBody>
                    <a:bodyPr/>
                    <a:lstStyle/>
                    <a:p>
                      <a:endParaRPr lang="es-ES"/>
                    </a:p>
                  </a:txBody>
                  <a:tcPr/>
                </a:tc>
                <a:tc rowSpan="2" hMerge="1">
                  <a:txBody>
                    <a:bodyPr/>
                    <a:lstStyle/>
                    <a:p>
                      <a:endParaRPr lang="es-ES"/>
                    </a:p>
                  </a:txBody>
                  <a:tcPr/>
                </a:tc>
                <a:tc>
                  <a:txBody>
                    <a:bodyPr/>
                    <a:lstStyle/>
                    <a:p>
                      <a:pPr algn="ctr" fontAlgn="ctr"/>
                      <a:r>
                        <a:rPr lang="es-ES" sz="500" u="none" strike="noStrike">
                          <a:effectLst/>
                        </a:rPr>
                        <a:t>PONDERADO FUNCIÓN</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NUNCA</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CASI NUNCA</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A VECES</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CASI SIEMPRE</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SIEMPRE</a:t>
                      </a:r>
                      <a:endParaRPr lang="es-ES" sz="500" b="0" i="0" u="none" strike="noStrike">
                        <a:effectLst/>
                        <a:latin typeface="Arial" panose="020B0604020202020204" pitchFamily="34" charset="0"/>
                      </a:endParaRPr>
                    </a:p>
                  </a:txBody>
                  <a:tcPr marL="4005" marR="4005" marT="40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rowSpan="2">
                  <a:txBody>
                    <a:bodyPr/>
                    <a:lstStyle/>
                    <a:p>
                      <a:pPr algn="ctr" fontAlgn="ctr"/>
                      <a:r>
                        <a:rPr lang="es-ES" sz="500" u="none" strike="noStrike">
                          <a:effectLst/>
                        </a:rPr>
                        <a:t>PUNTAJE FUNCIONES</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19"/>
                  </a:ext>
                </a:extLst>
              </a:tr>
              <a:tr h="75734">
                <a:tc gridSpan="3" vMerge="1">
                  <a:txBody>
                    <a:bodyPr/>
                    <a:lstStyle/>
                    <a:p>
                      <a:endParaRPr lang="es-ES"/>
                    </a:p>
                  </a:txBody>
                  <a:tcPr/>
                </a:tc>
                <a:tc hMerge="1" vMerge="1">
                  <a:txBody>
                    <a:bodyPr/>
                    <a:lstStyle/>
                    <a:p>
                      <a:endParaRPr lang="es-ES"/>
                    </a:p>
                  </a:txBody>
                  <a:tcPr/>
                </a:tc>
                <a:tc hMerge="1" vMerge="1">
                  <a:txBody>
                    <a:bodyPr/>
                    <a:lstStyle/>
                    <a:p>
                      <a:endParaRPr lang="es-ES"/>
                    </a:p>
                  </a:txBody>
                  <a:tcPr/>
                </a:tc>
                <a:tc>
                  <a:txBody>
                    <a:bodyPr/>
                    <a:lstStyle/>
                    <a:p>
                      <a:pPr algn="ctr" fontAlgn="b"/>
                      <a:r>
                        <a:rPr lang="es-ES" sz="500" u="none" strike="noStrike">
                          <a:effectLst/>
                        </a:rPr>
                        <a:t>50</a:t>
                      </a:r>
                      <a:endParaRPr lang="es-ES" sz="500" b="1" i="0" u="none" strike="noStrike">
                        <a:effectLst/>
                        <a:latin typeface="Arial" panose="020B0604020202020204" pitchFamily="34" charset="0"/>
                      </a:endParaRPr>
                    </a:p>
                  </a:txBody>
                  <a:tcPr marL="4005" marR="4005" marT="4005" marB="0" anchor="b"/>
                </a:tc>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4005" marR="4005" marT="4005" marB="0" anchor="b"/>
                </a:tc>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4005" marR="4005" marT="4005" marB="0" anchor="b"/>
                </a:tc>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4005" marR="4005" marT="4005"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4005" marR="4005" marT="4005"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4005" marR="4005" marT="40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4005" marR="4005" marT="4005" marB="0" anchor="b"/>
                </a:tc>
                <a:tc vMerge="1">
                  <a:txBody>
                    <a:bodyPr/>
                    <a:lstStyle/>
                    <a:p>
                      <a:endParaRPr lang="es-ES"/>
                    </a:p>
                  </a:txBody>
                  <a:tcPr/>
                </a:tc>
                <a:extLst>
                  <a:ext uri="{0D108BD9-81ED-4DB2-BD59-A6C34878D82A}">
                    <a16:rowId xmlns:a16="http://schemas.microsoft.com/office/drawing/2014/main" val="10020"/>
                  </a:ext>
                </a:extLst>
              </a:tr>
              <a:tr h="302937">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4005" marR="4005" marT="4005" marB="0" anchor="ctr"/>
                </a:tc>
                <a:tc gridSpan="2">
                  <a:txBody>
                    <a:bodyPr/>
                    <a:lstStyle/>
                    <a:p>
                      <a:pPr algn="just" fontAlgn="ctr"/>
                      <a:r>
                        <a:rPr lang="es-ES" sz="500" u="none" strike="noStrike">
                          <a:effectLst/>
                        </a:rPr>
                        <a:t>El caudal captado se regula de acuerdo a las necesidades y demanda de la planta de tratamiento.</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ctr" fontAlgn="ctr"/>
                      <a:r>
                        <a:rPr lang="es-ES" sz="500" u="none" strike="noStrike">
                          <a:effectLst/>
                        </a:rPr>
                        <a:t>5</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21"/>
                  </a:ext>
                </a:extLst>
              </a:tr>
              <a:tr h="213838">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4005" marR="4005" marT="4005" marB="0" anchor="ctr"/>
                </a:tc>
                <a:tc gridSpan="2">
                  <a:txBody>
                    <a:bodyPr/>
                    <a:lstStyle/>
                    <a:p>
                      <a:pPr algn="just" fontAlgn="ctr"/>
                      <a:r>
                        <a:rPr lang="es-ES" sz="500" u="none" strike="noStrike">
                          <a:effectLst/>
                        </a:rPr>
                        <a:t>El mantenimiento de la bocatoma se realiza con la frecuencia establecida en el plan y siguiendo los  procedimientos obtenidos</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ctr" fontAlgn="ctr"/>
                      <a:r>
                        <a:rPr lang="es-ES" sz="500" u="none" strike="noStrike">
                          <a:effectLst/>
                        </a:rPr>
                        <a:t>10</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22"/>
                  </a:ext>
                </a:extLst>
              </a:tr>
              <a:tr h="307391">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4005" marR="4005" marT="4005" marB="0" anchor="ctr"/>
                </a:tc>
                <a:tc gridSpan="2">
                  <a:txBody>
                    <a:bodyPr/>
                    <a:lstStyle/>
                    <a:p>
                      <a:pPr algn="just" fontAlgn="ctr"/>
                      <a:r>
                        <a:rPr lang="es-ES" sz="500" u="none" strike="noStrike">
                          <a:effectLst/>
                        </a:rPr>
                        <a:t>El caudal de entrada de la planta de tratamiento se regula de acuerdo a las necesidades y demanda de la población.</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ctr" fontAlgn="ctr"/>
                      <a:r>
                        <a:rPr lang="es-ES" sz="500" u="none" strike="noStrike">
                          <a:effectLst/>
                        </a:rPr>
                        <a:t>10</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23"/>
                  </a:ext>
                </a:extLst>
              </a:tr>
              <a:tr h="320756">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4005" marR="4005" marT="4005" marB="0" anchor="ctr"/>
                </a:tc>
                <a:tc gridSpan="2">
                  <a:txBody>
                    <a:bodyPr/>
                    <a:lstStyle/>
                    <a:p>
                      <a:pPr algn="just" fontAlgn="ctr"/>
                      <a:r>
                        <a:rPr lang="es-ES" sz="500" u="none" strike="noStrike">
                          <a:effectLst/>
                        </a:rPr>
                        <a:t>El tratamiento del agua se realiza de acuerdo a las características del agua cruda, a los procesos de la planta y a los procedimientos establecidos.</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ctr" fontAlgn="ctr"/>
                      <a:r>
                        <a:rPr lang="es-ES" sz="500" u="none" strike="noStrike">
                          <a:effectLst/>
                        </a:rPr>
                        <a:t>5</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24"/>
                  </a:ext>
                </a:extLst>
              </a:tr>
              <a:tr h="289572">
                <a:tc>
                  <a:txBody>
                    <a:bodyPr/>
                    <a:lstStyle/>
                    <a:p>
                      <a:pPr algn="ctr" fontAlgn="ctr"/>
                      <a:r>
                        <a:rPr lang="es-ES" sz="500" u="none" strike="noStrike">
                          <a:effectLst/>
                        </a:rPr>
                        <a:t>5</a:t>
                      </a:r>
                      <a:endParaRPr lang="es-ES" sz="500" b="0" i="0" u="none" strike="noStrike">
                        <a:effectLst/>
                        <a:latin typeface="Arial" panose="020B0604020202020204" pitchFamily="34" charset="0"/>
                      </a:endParaRPr>
                    </a:p>
                  </a:txBody>
                  <a:tcPr marL="4005" marR="4005" marT="4005" marB="0" anchor="ctr"/>
                </a:tc>
                <a:tc gridSpan="2">
                  <a:txBody>
                    <a:bodyPr/>
                    <a:lstStyle/>
                    <a:p>
                      <a:pPr algn="just" fontAlgn="ctr"/>
                      <a:r>
                        <a:rPr lang="es-ES" sz="500" u="none" strike="noStrike">
                          <a:effectLst/>
                        </a:rPr>
                        <a:t>La dosificación de insumos químicos para asegurar la calidad de agua tratada, se realiza de acuerdo a las características del agua y los ensayos de dosificación.</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ctr" fontAlgn="ctr"/>
                      <a:r>
                        <a:rPr lang="es-ES" sz="500" u="none" strike="noStrike">
                          <a:effectLst/>
                        </a:rPr>
                        <a:t>5</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25"/>
                  </a:ext>
                </a:extLst>
              </a:tr>
              <a:tr h="436586">
                <a:tc>
                  <a:txBody>
                    <a:bodyPr/>
                    <a:lstStyle/>
                    <a:p>
                      <a:pPr algn="ctr" fontAlgn="ctr"/>
                      <a:r>
                        <a:rPr lang="es-ES" sz="500" u="none" strike="noStrike">
                          <a:effectLst/>
                        </a:rPr>
                        <a:t>6</a:t>
                      </a:r>
                      <a:endParaRPr lang="es-ES" sz="500" b="0" i="0" u="none" strike="noStrike">
                        <a:effectLst/>
                        <a:latin typeface="Arial" panose="020B0604020202020204" pitchFamily="34" charset="0"/>
                      </a:endParaRPr>
                    </a:p>
                  </a:txBody>
                  <a:tcPr marL="4005" marR="4005" marT="4005" marB="0" anchor="ctr"/>
                </a:tc>
                <a:tc gridSpan="2">
                  <a:txBody>
                    <a:bodyPr/>
                    <a:lstStyle/>
                    <a:p>
                      <a:pPr algn="just" fontAlgn="ctr"/>
                      <a:r>
                        <a:rPr lang="es-ES" sz="500" u="none" strike="noStrike">
                          <a:effectLst/>
                        </a:rPr>
                        <a:t>Las muestras tomadas para determinar la calidad del agua en planta y redes de distribución, se realizan siguiendo los procedimientos y protocolos establecidos garantizando la preservación y conservación de la muestra.</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ctr" fontAlgn="ctr"/>
                      <a:r>
                        <a:rPr lang="es-ES" sz="500" u="none" strike="noStrike">
                          <a:effectLst/>
                        </a:rPr>
                        <a:t>10</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26"/>
                  </a:ext>
                </a:extLst>
              </a:tr>
              <a:tr h="218293">
                <a:tc>
                  <a:txBody>
                    <a:bodyPr/>
                    <a:lstStyle/>
                    <a:p>
                      <a:pPr algn="ctr" fontAlgn="ctr"/>
                      <a:r>
                        <a:rPr lang="es-ES" sz="500" u="none" strike="noStrike">
                          <a:effectLst/>
                        </a:rPr>
                        <a:t>7</a:t>
                      </a:r>
                      <a:endParaRPr lang="es-ES" sz="500" b="0" i="0" u="none" strike="noStrike">
                        <a:effectLst/>
                        <a:latin typeface="Arial" panose="020B0604020202020204" pitchFamily="34" charset="0"/>
                      </a:endParaRPr>
                    </a:p>
                  </a:txBody>
                  <a:tcPr marL="4005" marR="4005" marT="4005" marB="0" anchor="ctr"/>
                </a:tc>
                <a:tc gridSpan="2">
                  <a:txBody>
                    <a:bodyPr/>
                    <a:lstStyle/>
                    <a:p>
                      <a:pPr algn="just" fontAlgn="ctr"/>
                      <a:r>
                        <a:rPr lang="es-ES" sz="500" u="none" strike="noStrike">
                          <a:effectLst/>
                        </a:rPr>
                        <a:t>El mantenimiento de la planta se realiza con la frecuencia definida y siguiendo los procedimientos definidos.</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ctr" fontAlgn="ctr"/>
                      <a:r>
                        <a:rPr lang="es-ES" sz="500" u="none" strike="noStrike">
                          <a:effectLst/>
                        </a:rPr>
                        <a:t>5</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27"/>
                  </a:ext>
                </a:extLst>
              </a:tr>
              <a:tr h="302937">
                <a:tc>
                  <a:txBody>
                    <a:bodyPr/>
                    <a:lstStyle/>
                    <a:p>
                      <a:pPr algn="ctr" fontAlgn="ctr"/>
                      <a:r>
                        <a:rPr lang="es-ES" sz="500" u="none" strike="noStrike">
                          <a:effectLst/>
                        </a:rPr>
                        <a:t>8</a:t>
                      </a:r>
                      <a:endParaRPr lang="es-ES" sz="500" b="0" i="0" u="none" strike="noStrike">
                        <a:effectLst/>
                        <a:latin typeface="Arial" panose="020B0604020202020204" pitchFamily="34" charset="0"/>
                      </a:endParaRPr>
                    </a:p>
                  </a:txBody>
                  <a:tcPr marL="4005" marR="4005" marT="4005" marB="0" anchor="ctr"/>
                </a:tc>
                <a:tc gridSpan="2">
                  <a:txBody>
                    <a:bodyPr/>
                    <a:lstStyle/>
                    <a:p>
                      <a:pPr algn="just" fontAlgn="ctr"/>
                      <a:r>
                        <a:rPr lang="es-ES" sz="500" u="none" strike="noStrike">
                          <a:effectLst/>
                        </a:rPr>
                        <a:t>el registro de datos del caudal captado, caudal de salida y mantenimientos realizados, se registra correcta y oportunamente en el formato establecido</a:t>
                      </a:r>
                      <a:endParaRPr lang="es-ES" sz="500" b="0" i="0" u="none" strike="noStrike">
                        <a:effectLst/>
                        <a:latin typeface="Arial" panose="020B0604020202020204" pitchFamily="34" charset="0"/>
                      </a:endParaRPr>
                    </a:p>
                  </a:txBody>
                  <a:tcPr marL="4005" marR="4005" marT="4005" marB="0" anchor="ctr"/>
                </a:tc>
                <a:tc hMerge="1">
                  <a:txBody>
                    <a:bodyPr/>
                    <a:lstStyle/>
                    <a:p>
                      <a:endParaRPr lang="es-ES"/>
                    </a:p>
                  </a:txBody>
                  <a:tcPr/>
                </a:tc>
                <a:tc>
                  <a:txBody>
                    <a:bodyPr/>
                    <a:lstStyle/>
                    <a:p>
                      <a:pPr algn="ctr" fontAlgn="ctr"/>
                      <a:r>
                        <a:rPr lang="es-ES" sz="500" u="none" strike="noStrike">
                          <a:effectLst/>
                        </a:rPr>
                        <a:t>5</a:t>
                      </a:r>
                      <a:endParaRPr lang="es-ES" sz="500" b="1"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4005" marR="4005" marT="40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4005" marR="4005" marT="4005" marB="0" anchor="ctr"/>
                </a:tc>
                <a:extLst>
                  <a:ext uri="{0D108BD9-81ED-4DB2-BD59-A6C34878D82A}">
                    <a16:rowId xmlns:a16="http://schemas.microsoft.com/office/drawing/2014/main" val="10028"/>
                  </a:ext>
                </a:extLst>
              </a:tr>
              <a:tr h="75734">
                <a:tc>
                  <a:txBody>
                    <a:bodyPr/>
                    <a:lstStyle/>
                    <a:p>
                      <a:pPr algn="ctr" fontAlgn="b"/>
                      <a:r>
                        <a:rPr lang="es-ES" sz="500" u="none" strike="noStrike">
                          <a:effectLst/>
                        </a:rPr>
                        <a:t>8</a:t>
                      </a:r>
                      <a:endParaRPr lang="es-ES" sz="500" b="0" i="0" u="none" strike="noStrike">
                        <a:solidFill>
                          <a:srgbClr val="D9D9D9"/>
                        </a:solidFill>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ctr" fontAlgn="b"/>
                      <a:r>
                        <a:rPr lang="es-ES" sz="500" u="none" strike="noStrike">
                          <a:effectLst/>
                        </a:rPr>
                        <a:t>55</a:t>
                      </a:r>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l" fontAlgn="b"/>
                      <a:endParaRPr lang="es-ES" sz="500" b="0" i="0" u="none" strike="noStrike">
                        <a:effectLst/>
                        <a:latin typeface="Arial" panose="020B0604020202020204" pitchFamily="34" charset="0"/>
                      </a:endParaRPr>
                    </a:p>
                  </a:txBody>
                  <a:tcPr marL="4005" marR="4005" marT="4005" marB="0" anchor="b"/>
                </a:tc>
                <a:tc gridSpan="3">
                  <a:txBody>
                    <a:bodyPr/>
                    <a:lstStyle/>
                    <a:p>
                      <a:pPr algn="l" fontAlgn="b"/>
                      <a:r>
                        <a:rPr lang="es-ES" sz="500" u="none" strike="noStrike">
                          <a:effectLst/>
                        </a:rPr>
                        <a:t>PUNTAJE FUNCIONES</a:t>
                      </a:r>
                      <a:endParaRPr lang="es-ES" sz="500" b="0" i="0" u="none" strike="noStrike">
                        <a:effectLst/>
                        <a:latin typeface="Arial" panose="020B0604020202020204" pitchFamily="34" charset="0"/>
                      </a:endParaRPr>
                    </a:p>
                  </a:txBody>
                  <a:tcPr marL="4005" marR="4005" marT="4005" marB="0" anchor="b"/>
                </a:tc>
                <a:tc hMerge="1">
                  <a:txBody>
                    <a:bodyPr/>
                    <a:lstStyle/>
                    <a:p>
                      <a:endParaRPr lang="es-ES"/>
                    </a:p>
                  </a:txBody>
                  <a:tcPr/>
                </a:tc>
                <a:tc hMerge="1">
                  <a:txBody>
                    <a:bodyPr/>
                    <a:lstStyle/>
                    <a:p>
                      <a:endParaRPr lang="es-ES"/>
                    </a:p>
                  </a:txBody>
                  <a:tcPr/>
                </a:tc>
                <a:tc>
                  <a:txBody>
                    <a:bodyPr/>
                    <a:lstStyle/>
                    <a:p>
                      <a:pPr algn="l" fontAlgn="b"/>
                      <a:endParaRPr lang="es-ES" sz="500" b="0" i="0" u="none" strike="noStrike">
                        <a:effectLst/>
                        <a:latin typeface="Arial" panose="020B0604020202020204" pitchFamily="34" charset="0"/>
                      </a:endParaRPr>
                    </a:p>
                  </a:txBody>
                  <a:tcPr marL="4005" marR="4005" marT="4005" marB="0" anchor="b"/>
                </a:tc>
                <a:tc>
                  <a:txBody>
                    <a:bodyPr/>
                    <a:lstStyle/>
                    <a:p>
                      <a:pPr algn="ctr" fontAlgn="ctr"/>
                      <a:r>
                        <a:rPr lang="es-ES" sz="500" u="none" strike="noStrike" dirty="0">
                          <a:effectLst/>
                        </a:rPr>
                        <a:t>0,0</a:t>
                      </a:r>
                      <a:endParaRPr lang="es-ES" sz="500" b="1" i="0" u="none" strike="noStrike" dirty="0">
                        <a:effectLst/>
                        <a:latin typeface="Arial" panose="020B0604020202020204" pitchFamily="34" charset="0"/>
                      </a:endParaRPr>
                    </a:p>
                  </a:txBody>
                  <a:tcPr marL="4005" marR="4005" marT="4005" marB="0" anchor="ctr"/>
                </a:tc>
                <a:extLst>
                  <a:ext uri="{0D108BD9-81ED-4DB2-BD59-A6C34878D82A}">
                    <a16:rowId xmlns:a16="http://schemas.microsoft.com/office/drawing/2014/main" val="10029"/>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618420190"/>
              </p:ext>
            </p:extLst>
          </p:nvPr>
        </p:nvGraphicFramePr>
        <p:xfrm>
          <a:off x="5572127" y="1209681"/>
          <a:ext cx="4057648" cy="4922464"/>
        </p:xfrm>
        <a:graphic>
          <a:graphicData uri="http://schemas.openxmlformats.org/drawingml/2006/table">
            <a:tbl>
              <a:tblPr>
                <a:tableStyleId>{5C22544A-7EE6-4342-B048-85BDC9FD1C3A}</a:tableStyleId>
              </a:tblPr>
              <a:tblGrid>
                <a:gridCol w="128927">
                  <a:extLst>
                    <a:ext uri="{9D8B030D-6E8A-4147-A177-3AD203B41FA5}">
                      <a16:colId xmlns:a16="http://schemas.microsoft.com/office/drawing/2014/main" val="20000"/>
                    </a:ext>
                  </a:extLst>
                </a:gridCol>
                <a:gridCol w="537199">
                  <a:extLst>
                    <a:ext uri="{9D8B030D-6E8A-4147-A177-3AD203B41FA5}">
                      <a16:colId xmlns:a16="http://schemas.microsoft.com/office/drawing/2014/main" val="20001"/>
                    </a:ext>
                  </a:extLst>
                </a:gridCol>
                <a:gridCol w="1294652">
                  <a:extLst>
                    <a:ext uri="{9D8B030D-6E8A-4147-A177-3AD203B41FA5}">
                      <a16:colId xmlns:a16="http://schemas.microsoft.com/office/drawing/2014/main" val="20002"/>
                    </a:ext>
                  </a:extLst>
                </a:gridCol>
                <a:gridCol w="279343">
                  <a:extLst>
                    <a:ext uri="{9D8B030D-6E8A-4147-A177-3AD203B41FA5}">
                      <a16:colId xmlns:a16="http://schemas.microsoft.com/office/drawing/2014/main" val="20003"/>
                    </a:ext>
                  </a:extLst>
                </a:gridCol>
                <a:gridCol w="263227">
                  <a:extLst>
                    <a:ext uri="{9D8B030D-6E8A-4147-A177-3AD203B41FA5}">
                      <a16:colId xmlns:a16="http://schemas.microsoft.com/office/drawing/2014/main" val="20004"/>
                    </a:ext>
                  </a:extLst>
                </a:gridCol>
                <a:gridCol w="265020">
                  <a:extLst>
                    <a:ext uri="{9D8B030D-6E8A-4147-A177-3AD203B41FA5}">
                      <a16:colId xmlns:a16="http://schemas.microsoft.com/office/drawing/2014/main" val="20005"/>
                    </a:ext>
                  </a:extLst>
                </a:gridCol>
                <a:gridCol w="273972">
                  <a:extLst>
                    <a:ext uri="{9D8B030D-6E8A-4147-A177-3AD203B41FA5}">
                      <a16:colId xmlns:a16="http://schemas.microsoft.com/office/drawing/2014/main" val="20006"/>
                    </a:ext>
                  </a:extLst>
                </a:gridCol>
                <a:gridCol w="272181">
                  <a:extLst>
                    <a:ext uri="{9D8B030D-6E8A-4147-A177-3AD203B41FA5}">
                      <a16:colId xmlns:a16="http://schemas.microsoft.com/office/drawing/2014/main" val="20007"/>
                    </a:ext>
                  </a:extLst>
                </a:gridCol>
                <a:gridCol w="252484">
                  <a:extLst>
                    <a:ext uri="{9D8B030D-6E8A-4147-A177-3AD203B41FA5}">
                      <a16:colId xmlns:a16="http://schemas.microsoft.com/office/drawing/2014/main" val="20008"/>
                    </a:ext>
                  </a:extLst>
                </a:gridCol>
                <a:gridCol w="182648">
                  <a:extLst>
                    <a:ext uri="{9D8B030D-6E8A-4147-A177-3AD203B41FA5}">
                      <a16:colId xmlns:a16="http://schemas.microsoft.com/office/drawing/2014/main" val="20009"/>
                    </a:ext>
                  </a:extLst>
                </a:gridCol>
                <a:gridCol w="307995">
                  <a:extLst>
                    <a:ext uri="{9D8B030D-6E8A-4147-A177-3AD203B41FA5}">
                      <a16:colId xmlns:a16="http://schemas.microsoft.com/office/drawing/2014/main" val="20010"/>
                    </a:ext>
                  </a:extLst>
                </a:gridCol>
              </a:tblGrid>
              <a:tr h="78191">
                <a:tc gridSpan="4">
                  <a:txBody>
                    <a:bodyPr/>
                    <a:lstStyle/>
                    <a:p>
                      <a:pPr algn="ctr" fontAlgn="ctr"/>
                      <a:r>
                        <a:rPr lang="es-ES" sz="500" u="none" strike="noStrike" dirty="0">
                          <a:effectLst/>
                        </a:rPr>
                        <a:t>FACTOR DE EVALUACIÓN</a:t>
                      </a:r>
                      <a:endParaRPr lang="es-ES" sz="500" b="1" i="0" u="none" strike="noStrike" dirty="0">
                        <a:solidFill>
                          <a:srgbClr val="FFFFFF"/>
                        </a:solidFill>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PONDERACIÓN</a:t>
                      </a:r>
                      <a:endParaRPr lang="es-ES" sz="500" b="1" i="0" u="none" strike="noStrike">
                        <a:solidFill>
                          <a:srgbClr val="FFFFFF"/>
                        </a:solidFill>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PUNTUACIÓN OBTENIDA</a:t>
                      </a:r>
                      <a:endParaRPr lang="es-ES" sz="500" b="1" i="0" u="none" strike="noStrike">
                        <a:solidFill>
                          <a:srgbClr val="FFFFFF"/>
                        </a:solidFill>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0"/>
                  </a:ext>
                </a:extLst>
              </a:tr>
              <a:tr h="78191">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extLst>
                  <a:ext uri="{0D108BD9-81ED-4DB2-BD59-A6C34878D82A}">
                    <a16:rowId xmlns:a16="http://schemas.microsoft.com/office/drawing/2014/main" val="10001"/>
                  </a:ext>
                </a:extLst>
              </a:tr>
              <a:tr h="117628">
                <a:tc gridSpan="2">
                  <a:txBody>
                    <a:bodyPr/>
                    <a:lstStyle/>
                    <a:p>
                      <a:pPr algn="ctr" fontAlgn="ctr"/>
                      <a:r>
                        <a:rPr lang="es-ES" sz="500" u="none" strike="noStrike">
                          <a:effectLst/>
                        </a:rPr>
                        <a:t>FACTOR II</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gridSpan="2">
                  <a:txBody>
                    <a:bodyPr/>
                    <a:lstStyle/>
                    <a:p>
                      <a:pPr algn="just" fontAlgn="ctr"/>
                      <a:r>
                        <a:rPr lang="es-ES" sz="500" u="none" strike="noStrike">
                          <a:effectLst/>
                        </a:rPr>
                        <a:t>EVALUACIÓN COMPETENCIAS COMPORTAMENTALES</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gridSpan="3">
                  <a:txBody>
                    <a:bodyPr/>
                    <a:lstStyle/>
                    <a:p>
                      <a:pPr algn="ctr" fontAlgn="ctr"/>
                      <a:r>
                        <a:rPr lang="es-ES" sz="500" u="none" strike="noStrike">
                          <a:effectLst/>
                        </a:rPr>
                        <a:t>30</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0,0</a:t>
                      </a:r>
                      <a:endParaRPr lang="es-ES" sz="500" b="1" i="0" u="none" strike="noStrike">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2"/>
                  </a:ext>
                </a:extLst>
              </a:tr>
              <a:tr h="78191">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extLst>
                  <a:ext uri="{0D108BD9-81ED-4DB2-BD59-A6C34878D82A}">
                    <a16:rowId xmlns:a16="http://schemas.microsoft.com/office/drawing/2014/main" val="10003"/>
                  </a:ext>
                </a:extLst>
              </a:tr>
              <a:tr h="78191">
                <a:tc rowSpan="10" gridSpan="2">
                  <a:txBody>
                    <a:bodyPr/>
                    <a:lstStyle/>
                    <a:p>
                      <a:pPr algn="ctr" fontAlgn="ctr"/>
                      <a:r>
                        <a:rPr lang="es-ES" sz="500" u="none" strike="noStrike">
                          <a:effectLst/>
                        </a:rPr>
                        <a:t>Aspectos a Evaluar</a:t>
                      </a:r>
                      <a:endParaRPr lang="es-ES" sz="500" b="0" i="0" u="none" strike="noStrike">
                        <a:effectLst/>
                        <a:latin typeface="Arial" panose="020B0604020202020204" pitchFamily="34" charset="0"/>
                      </a:endParaRPr>
                    </a:p>
                  </a:txBody>
                  <a:tcPr marL="3805" marR="3805" marT="3805" marB="0" anchor="ctr"/>
                </a:tc>
                <a:tc rowSpan="10" hMerge="1">
                  <a:txBody>
                    <a:bodyPr/>
                    <a:lstStyle/>
                    <a:p>
                      <a:endParaRPr lang="es-ES"/>
                    </a:p>
                  </a:txBody>
                  <a:tcPr/>
                </a:tc>
                <a:tc gridSpan="2">
                  <a:txBody>
                    <a:bodyPr/>
                    <a:lstStyle/>
                    <a:p>
                      <a:pPr algn="l" fontAlgn="b"/>
                      <a:r>
                        <a:rPr lang="es-ES" sz="500" u="none" strike="noStrike">
                          <a:effectLst/>
                        </a:rPr>
                        <a:t>ORIENTACIÓN A RESULTADOS</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4"/>
                  </a:ext>
                </a:extLst>
              </a:tr>
              <a:tr h="78191">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ORIENTACIÓN AL USUARIO - CLIENTE</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5"/>
                  </a:ext>
                </a:extLst>
              </a:tr>
              <a:tr h="78191">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TRANSPARENCIA</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6"/>
                  </a:ext>
                </a:extLst>
              </a:tr>
              <a:tr h="78191">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COMPROMISO CON LA ORGANIZACIÓN</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7"/>
                  </a:ext>
                </a:extLst>
              </a:tr>
              <a:tr h="78191">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EXPERTICIA TÉCNICA</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8"/>
                  </a:ext>
                </a:extLst>
              </a:tr>
              <a:tr h="78191">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TRABAJO EN EQUIPO</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9"/>
                  </a:ext>
                </a:extLst>
              </a:tr>
              <a:tr h="78191">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CREATIVIDAD E INNOVACION</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0"/>
                  </a:ext>
                </a:extLst>
              </a:tr>
              <a:tr h="78191">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MANEJO DE INFORMACIÓN</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1"/>
                  </a:ext>
                </a:extLst>
              </a:tr>
              <a:tr h="78191">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ADAPTACION AL CAMBIO</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2"/>
                  </a:ext>
                </a:extLst>
              </a:tr>
              <a:tr h="78191">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COLABORACION</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3"/>
                  </a:ext>
                </a:extLst>
              </a:tr>
              <a:tr h="78191">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b"/>
                      <a:endParaRPr lang="es-ES" sz="500" b="1"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29</a:t>
                      </a:r>
                      <a:endParaRPr lang="es-ES" sz="500" b="1"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gridSpan="4">
                  <a:txBody>
                    <a:bodyPr/>
                    <a:lstStyle/>
                    <a:p>
                      <a:pPr algn="ctr" fontAlgn="b"/>
                      <a:r>
                        <a:rPr lang="es-ES" sz="500" u="none" strike="noStrike">
                          <a:effectLst/>
                        </a:rPr>
                        <a:t>0,0</a:t>
                      </a:r>
                      <a:endParaRPr lang="es-ES" sz="500" b="1" i="0" u="none" strike="noStrike">
                        <a:effectLst/>
                        <a:latin typeface="Arial" panose="020B0604020202020204" pitchFamily="34" charset="0"/>
                      </a:endParaRPr>
                    </a:p>
                  </a:txBody>
                  <a:tcPr marL="3805" marR="3805" marT="3805"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4"/>
                  </a:ext>
                </a:extLst>
              </a:tr>
              <a:tr h="78191">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b"/>
                      <a:endParaRPr lang="es-ES" sz="500" b="1" i="0" u="none" strike="noStrike">
                        <a:effectLst/>
                        <a:latin typeface="Arial" panose="020B0604020202020204" pitchFamily="34" charset="0"/>
                      </a:endParaRPr>
                    </a:p>
                  </a:txBody>
                  <a:tcPr marL="3805" marR="3805" marT="3805" marB="0" anchor="b"/>
                </a:tc>
                <a:tc>
                  <a:txBody>
                    <a:bodyPr/>
                    <a:lstStyle/>
                    <a:p>
                      <a:pPr algn="ctr" fontAlgn="b"/>
                      <a:endParaRPr lang="es-ES" sz="500" b="1"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b"/>
                      <a:endParaRPr lang="es-ES" sz="500" b="1" i="0" u="none" strike="noStrike">
                        <a:effectLst/>
                        <a:latin typeface="Arial" panose="020B0604020202020204" pitchFamily="34" charset="0"/>
                      </a:endParaRPr>
                    </a:p>
                  </a:txBody>
                  <a:tcPr marL="3805" marR="3805" marT="3805" marB="0" anchor="b"/>
                </a:tc>
                <a:tc>
                  <a:txBody>
                    <a:bodyPr/>
                    <a:lstStyle/>
                    <a:p>
                      <a:pPr algn="ctr" fontAlgn="b"/>
                      <a:endParaRPr lang="es-ES" sz="500" b="1" i="0" u="none" strike="noStrike">
                        <a:effectLst/>
                        <a:latin typeface="Arial" panose="020B0604020202020204" pitchFamily="34" charset="0"/>
                      </a:endParaRPr>
                    </a:p>
                  </a:txBody>
                  <a:tcPr marL="3805" marR="3805" marT="3805" marB="0" anchor="b"/>
                </a:tc>
                <a:tc>
                  <a:txBody>
                    <a:bodyPr/>
                    <a:lstStyle/>
                    <a:p>
                      <a:pPr algn="ctr" fontAlgn="b"/>
                      <a:endParaRPr lang="es-ES" sz="500" b="1" i="0" u="none" strike="noStrike">
                        <a:effectLst/>
                        <a:latin typeface="Arial" panose="020B0604020202020204" pitchFamily="34" charset="0"/>
                      </a:endParaRPr>
                    </a:p>
                  </a:txBody>
                  <a:tcPr marL="3805" marR="3805" marT="3805" marB="0" anchor="b"/>
                </a:tc>
                <a:tc>
                  <a:txBody>
                    <a:bodyPr/>
                    <a:lstStyle/>
                    <a:p>
                      <a:pPr algn="ctr" fontAlgn="b"/>
                      <a:endParaRPr lang="es-ES" sz="500" b="1" i="0" u="none" strike="noStrike">
                        <a:effectLst/>
                        <a:latin typeface="Arial" panose="020B0604020202020204" pitchFamily="34" charset="0"/>
                      </a:endParaRPr>
                    </a:p>
                  </a:txBody>
                  <a:tcPr marL="3805" marR="3805" marT="3805" marB="0" anchor="b"/>
                </a:tc>
                <a:extLst>
                  <a:ext uri="{0D108BD9-81ED-4DB2-BD59-A6C34878D82A}">
                    <a16:rowId xmlns:a16="http://schemas.microsoft.com/office/drawing/2014/main" val="10015"/>
                  </a:ext>
                </a:extLst>
              </a:tr>
              <a:tr h="301607">
                <a:tc gridSpan="3">
                  <a:txBody>
                    <a:bodyPr/>
                    <a:lstStyle/>
                    <a:p>
                      <a:pPr algn="ctr" fontAlgn="ctr"/>
                      <a:r>
                        <a:rPr lang="es-ES" sz="500" u="none" strike="noStrike" dirty="0">
                          <a:effectLst/>
                        </a:rPr>
                        <a:t>ORIENTACION A RESULTADOS</a:t>
                      </a:r>
                      <a:endParaRPr lang="es-ES" sz="500" b="1" i="0" u="none" strike="noStrike" dirty="0">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a:txBody>
                    <a:bodyPr/>
                    <a:lstStyle/>
                    <a:p>
                      <a:pPr algn="ctr" fontAlgn="ctr"/>
                      <a:r>
                        <a:rPr lang="es-ES" sz="500" u="none" strike="noStrike">
                          <a:effectLst/>
                        </a:rPr>
                        <a:t>PONDERADO HABILIDAD</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NUNCA</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CASI NUNCA</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A VECES</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CASI SIEMPRE</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SIEMPRE</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rowSpan="2">
                  <a:txBody>
                    <a:bodyPr/>
                    <a:lstStyle/>
                    <a:p>
                      <a:pPr algn="ctr" fontAlgn="ctr"/>
                      <a:r>
                        <a:rPr lang="es-ES" sz="500" u="none" strike="noStrike">
                          <a:effectLst/>
                        </a:rPr>
                        <a:t>PUNTAJE CONDUCTA</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16"/>
                  </a:ext>
                </a:extLst>
              </a:tr>
              <a:tr h="78191">
                <a:tc gridSpan="3">
                  <a:txBody>
                    <a:bodyPr/>
                    <a:lstStyle/>
                    <a:p>
                      <a:pPr algn="ctr" fontAlgn="ctr"/>
                      <a:r>
                        <a:rPr lang="es-ES" sz="500" u="none" strike="noStrike">
                          <a:effectLst/>
                        </a:rPr>
                        <a:t>Comportamiento Asociado</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a:txBody>
                    <a:bodyPr/>
                    <a:lstStyle/>
                    <a:p>
                      <a:pPr algn="ctr" fontAlgn="b"/>
                      <a:r>
                        <a:rPr lang="es-ES" sz="500" u="none" strike="noStrike">
                          <a:effectLst/>
                        </a:rPr>
                        <a:t>4</a:t>
                      </a:r>
                      <a:endParaRPr lang="es-ES" sz="500" b="1"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3805" marR="3805" marT="38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vMerge="1">
                  <a:txBody>
                    <a:bodyPr/>
                    <a:lstStyle/>
                    <a:p>
                      <a:endParaRPr lang="es-ES"/>
                    </a:p>
                  </a:txBody>
                  <a:tcPr/>
                </a:tc>
                <a:extLst>
                  <a:ext uri="{0D108BD9-81ED-4DB2-BD59-A6C34878D82A}">
                    <a16:rowId xmlns:a16="http://schemas.microsoft.com/office/drawing/2014/main" val="10017"/>
                  </a:ext>
                </a:extLst>
              </a:tr>
              <a:tr h="164893">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Cumple con oportunidad en función de estándares, objetivos y metas establecidas por la entidad y las funciones que le son asignadas.</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18"/>
                  </a:ext>
                </a:extLst>
              </a:tr>
              <a:tr h="107546">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Asume la responsabilidad por sus resultados</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19"/>
                  </a:ext>
                </a:extLst>
              </a:tr>
              <a:tr h="174762">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Compromete recursos y tiempos para mejorar la productividad tomando las medidas necesarias para minimizar los riesgos</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20"/>
                  </a:ext>
                </a:extLst>
              </a:tr>
              <a:tr h="164893">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Realiza todas las acciones necesarias para alcanzar los objetivos propuestos enfrentando los obstáculos que se presentan</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21"/>
                  </a:ext>
                </a:extLst>
              </a:tr>
              <a:tr h="78191">
                <a:tc>
                  <a:txBody>
                    <a:bodyPr/>
                    <a:lstStyle/>
                    <a:p>
                      <a:pPr algn="ctr" fontAlgn="b"/>
                      <a:r>
                        <a:rPr lang="es-ES" sz="500" u="none" strike="noStrike">
                          <a:effectLst/>
                        </a:rPr>
                        <a:t>4</a:t>
                      </a:r>
                      <a:endParaRPr lang="es-ES" sz="500" b="0" i="0" u="none" strike="noStrike">
                        <a:solidFill>
                          <a:srgbClr val="D9D9D9"/>
                        </a:solidFill>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0,0</a:t>
                      </a:r>
                      <a:endParaRPr lang="es-ES" sz="500" b="1"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22"/>
                  </a:ext>
                </a:extLst>
              </a:tr>
              <a:tr h="78191">
                <a:tc>
                  <a:txBody>
                    <a:bodyPr/>
                    <a:lstStyle/>
                    <a:p>
                      <a:pPr algn="ctr" fontAlgn="b"/>
                      <a:endParaRPr lang="es-ES" sz="500" b="0" i="0" u="none" strike="noStrike">
                        <a:solidFill>
                          <a:srgbClr val="D9D9D9"/>
                        </a:solidFill>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 </a:t>
                      </a:r>
                      <a:endParaRPr lang="es-ES" sz="500" b="1"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23"/>
                  </a:ext>
                </a:extLst>
              </a:tr>
              <a:tr h="301607">
                <a:tc gridSpan="3">
                  <a:txBody>
                    <a:bodyPr/>
                    <a:lstStyle/>
                    <a:p>
                      <a:pPr algn="ctr" fontAlgn="ctr"/>
                      <a:r>
                        <a:rPr lang="es-ES" sz="500" u="none" strike="noStrike" dirty="0">
                          <a:effectLst/>
                        </a:rPr>
                        <a:t>ORIENTACION AL USUARIO CLIENTE</a:t>
                      </a:r>
                      <a:endParaRPr lang="es-ES" sz="500" b="1" i="0" u="none" strike="noStrike" dirty="0">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a:txBody>
                    <a:bodyPr/>
                    <a:lstStyle/>
                    <a:p>
                      <a:pPr algn="ctr" fontAlgn="ctr"/>
                      <a:r>
                        <a:rPr lang="es-ES" sz="500" u="none" strike="noStrike">
                          <a:effectLst/>
                        </a:rPr>
                        <a:t>PONDERADO HABILIDAD</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NUNCA</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CASI NUNCA</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A VECES</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CASI SIEMPRE</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SIEMPRE</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rowSpan="2">
                  <a:txBody>
                    <a:bodyPr/>
                    <a:lstStyle/>
                    <a:p>
                      <a:pPr algn="ctr" fontAlgn="ctr"/>
                      <a:r>
                        <a:rPr lang="es-ES" sz="500" u="none" strike="noStrike">
                          <a:effectLst/>
                        </a:rPr>
                        <a:t>PUNTAJE CONDUCTA</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24"/>
                  </a:ext>
                </a:extLst>
              </a:tr>
              <a:tr h="78191">
                <a:tc gridSpan="3">
                  <a:txBody>
                    <a:bodyPr/>
                    <a:lstStyle/>
                    <a:p>
                      <a:pPr algn="ctr" fontAlgn="ctr"/>
                      <a:r>
                        <a:rPr lang="es-ES" sz="500" u="none" strike="noStrike">
                          <a:effectLst/>
                        </a:rPr>
                        <a:t>Comportamiento Asociado</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a:txBody>
                    <a:bodyPr/>
                    <a:lstStyle/>
                    <a:p>
                      <a:pPr algn="ctr" fontAlgn="b"/>
                      <a:r>
                        <a:rPr lang="es-ES" sz="500" u="none" strike="noStrike">
                          <a:effectLst/>
                        </a:rPr>
                        <a:t>4</a:t>
                      </a:r>
                      <a:endParaRPr lang="es-ES" sz="500" b="1"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3805" marR="3805" marT="38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vMerge="1">
                  <a:txBody>
                    <a:bodyPr/>
                    <a:lstStyle/>
                    <a:p>
                      <a:endParaRPr lang="es-ES"/>
                    </a:p>
                  </a:txBody>
                  <a:tcPr/>
                </a:tc>
                <a:extLst>
                  <a:ext uri="{0D108BD9-81ED-4DB2-BD59-A6C34878D82A}">
                    <a16:rowId xmlns:a16="http://schemas.microsoft.com/office/drawing/2014/main" val="10025"/>
                  </a:ext>
                </a:extLst>
              </a:tr>
              <a:tr h="152663">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Atiende y valora las necesidades y peticiones de los usuarios y ciudadanos en general</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dirty="0">
                          <a:effectLst/>
                        </a:rPr>
                        <a:t> </a:t>
                      </a:r>
                      <a:endParaRPr lang="es-ES" sz="500" b="0" i="0" u="none" strike="noStrike" dirty="0">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26"/>
                  </a:ext>
                </a:extLst>
              </a:tr>
              <a:tr h="152663">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Demuestra interés por las necesidades o requerimientos de los usuarios</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27"/>
                  </a:ext>
                </a:extLst>
              </a:tr>
              <a:tr h="152663">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Da respuesta oportuna a las necesidades de los usuarios de conformidad con el servicio que ofrece la entidad</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28"/>
                  </a:ext>
                </a:extLst>
              </a:tr>
              <a:tr h="154598">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Se muestra respetuoso y cordial frente a la persona que solicita el servicio.</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29"/>
                  </a:ext>
                </a:extLst>
              </a:tr>
              <a:tr h="78191">
                <a:tc>
                  <a:txBody>
                    <a:bodyPr/>
                    <a:lstStyle/>
                    <a:p>
                      <a:pPr algn="ctr" fontAlgn="b"/>
                      <a:r>
                        <a:rPr lang="es-ES" sz="500" u="none" strike="noStrike">
                          <a:effectLst/>
                        </a:rPr>
                        <a:t>4</a:t>
                      </a:r>
                      <a:endParaRPr lang="es-ES" sz="500" b="0" i="0" u="none" strike="noStrike">
                        <a:solidFill>
                          <a:srgbClr val="D9D9D9"/>
                        </a:solidFill>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0,0</a:t>
                      </a:r>
                      <a:endParaRPr lang="es-ES" sz="500" b="1"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30"/>
                  </a:ext>
                </a:extLst>
              </a:tr>
              <a:tr h="78191">
                <a:tc>
                  <a:txBody>
                    <a:bodyPr/>
                    <a:lstStyle/>
                    <a:p>
                      <a:pPr algn="ctr" fontAlgn="b"/>
                      <a:endParaRPr lang="es-ES" sz="500" b="0" i="0" u="none" strike="noStrike">
                        <a:solidFill>
                          <a:srgbClr val="D9D9D9"/>
                        </a:solidFill>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a:effectLst/>
                        </a:rPr>
                        <a:t> </a:t>
                      </a:r>
                      <a:endParaRPr lang="es-ES" sz="500" b="1"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31"/>
                  </a:ext>
                </a:extLst>
              </a:tr>
              <a:tr h="301607">
                <a:tc gridSpan="3">
                  <a:txBody>
                    <a:bodyPr/>
                    <a:lstStyle/>
                    <a:p>
                      <a:pPr algn="ctr" fontAlgn="ctr"/>
                      <a:r>
                        <a:rPr lang="es-ES" sz="500" u="none" strike="noStrike">
                          <a:effectLst/>
                        </a:rPr>
                        <a:t>TRANSPARENCIA</a:t>
                      </a:r>
                      <a:endParaRPr lang="es-ES" sz="500" b="1" i="0" u="none" strike="noStrike">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a:txBody>
                    <a:bodyPr/>
                    <a:lstStyle/>
                    <a:p>
                      <a:pPr algn="ctr" fontAlgn="ctr"/>
                      <a:r>
                        <a:rPr lang="es-ES" sz="500" u="none" strike="noStrike">
                          <a:effectLst/>
                        </a:rPr>
                        <a:t>PONDERADO HABILIDAD</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NUNCA</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CASI NUNCA</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A VECES</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CASI SIEMPRE</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SIEMPRE</a:t>
                      </a:r>
                      <a:endParaRPr lang="es-ES" sz="500" b="0" i="0" u="none" strike="noStrike">
                        <a:effectLst/>
                        <a:latin typeface="Arial" panose="020B0604020202020204" pitchFamily="34" charset="0"/>
                      </a:endParaRPr>
                    </a:p>
                  </a:txBody>
                  <a:tcPr marL="3805" marR="3805" marT="3805"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rowSpan="2">
                  <a:txBody>
                    <a:bodyPr/>
                    <a:lstStyle/>
                    <a:p>
                      <a:pPr algn="ctr" fontAlgn="ctr"/>
                      <a:r>
                        <a:rPr lang="es-ES" sz="500" u="none" strike="noStrike">
                          <a:effectLst/>
                        </a:rPr>
                        <a:t>PUNTAJE CONDUCTA</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32"/>
                  </a:ext>
                </a:extLst>
              </a:tr>
              <a:tr h="78191">
                <a:tc gridSpan="3">
                  <a:txBody>
                    <a:bodyPr/>
                    <a:lstStyle/>
                    <a:p>
                      <a:pPr algn="ctr" fontAlgn="ctr"/>
                      <a:r>
                        <a:rPr lang="es-ES" sz="500" u="none" strike="noStrike">
                          <a:effectLst/>
                        </a:rPr>
                        <a:t>Comportamiento Asociado</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hMerge="1">
                  <a:txBody>
                    <a:bodyPr/>
                    <a:lstStyle/>
                    <a:p>
                      <a:endParaRPr lang="es-ES"/>
                    </a:p>
                  </a:txBody>
                  <a:tcPr/>
                </a:tc>
                <a:tc>
                  <a:txBody>
                    <a:bodyPr/>
                    <a:lstStyle/>
                    <a:p>
                      <a:pPr algn="ctr" fontAlgn="b"/>
                      <a:r>
                        <a:rPr lang="es-ES" sz="500" u="none" strike="noStrike">
                          <a:effectLst/>
                        </a:rPr>
                        <a:t>4</a:t>
                      </a:r>
                      <a:endParaRPr lang="es-ES" sz="500" b="1"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3805" marR="3805" marT="3805"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3805" marR="3805" marT="3805" marB="0" anchor="b"/>
                </a:tc>
                <a:tc vMerge="1">
                  <a:txBody>
                    <a:bodyPr/>
                    <a:lstStyle/>
                    <a:p>
                      <a:endParaRPr lang="es-ES"/>
                    </a:p>
                  </a:txBody>
                  <a:tcPr/>
                </a:tc>
                <a:extLst>
                  <a:ext uri="{0D108BD9-81ED-4DB2-BD59-A6C34878D82A}">
                    <a16:rowId xmlns:a16="http://schemas.microsoft.com/office/drawing/2014/main" val="10033"/>
                  </a:ext>
                </a:extLst>
              </a:tr>
              <a:tr h="137794">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Proporciona información veraz, objetiva y basada en hechos.</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34"/>
                  </a:ext>
                </a:extLst>
              </a:tr>
              <a:tr h="227135">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Facilita el acceso a la información relacionada con sus responsabilidades y con el servicio a cargo de la entidad en la que labora</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0,5</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35"/>
                  </a:ext>
                </a:extLst>
              </a:tr>
              <a:tr h="137794">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Demuestra imparcialidad en sus decisiones</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0,5</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36"/>
                  </a:ext>
                </a:extLst>
              </a:tr>
              <a:tr h="137794">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Ejecuta sus funciones con base en las normas y criterios aplicables</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dirty="0">
                          <a:effectLst/>
                        </a:rPr>
                        <a:t> </a:t>
                      </a:r>
                      <a:endParaRPr lang="es-ES" sz="500" b="0" i="0" u="none" strike="noStrike" dirty="0">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37"/>
                  </a:ext>
                </a:extLst>
              </a:tr>
              <a:tr h="152663">
                <a:tc>
                  <a:txBody>
                    <a:bodyPr/>
                    <a:lstStyle/>
                    <a:p>
                      <a:pPr algn="ctr" fontAlgn="ctr"/>
                      <a:r>
                        <a:rPr lang="es-ES" sz="500" u="none" strike="noStrike">
                          <a:effectLst/>
                        </a:rPr>
                        <a:t>5</a:t>
                      </a:r>
                      <a:endParaRPr lang="es-ES" sz="500" b="0" i="0" u="none" strike="noStrike">
                        <a:effectLst/>
                        <a:latin typeface="Arial" panose="020B0604020202020204" pitchFamily="34" charset="0"/>
                      </a:endParaRPr>
                    </a:p>
                  </a:txBody>
                  <a:tcPr marL="3805" marR="3805" marT="3805" marB="0" anchor="ctr"/>
                </a:tc>
                <a:tc gridSpan="2">
                  <a:txBody>
                    <a:bodyPr/>
                    <a:lstStyle/>
                    <a:p>
                      <a:pPr algn="just" fontAlgn="ctr"/>
                      <a:r>
                        <a:rPr lang="es-ES" sz="500" u="none" strike="noStrike">
                          <a:effectLst/>
                        </a:rPr>
                        <a:t>Utiliza los recursos  de la entidad para el desarrollo  de las labores  y la prestación del servicio</a:t>
                      </a:r>
                      <a:endParaRPr lang="es-ES" sz="500" b="0" i="0" u="none" strike="noStrike">
                        <a:effectLst/>
                        <a:latin typeface="Arial" panose="020B0604020202020204" pitchFamily="34" charset="0"/>
                      </a:endParaRPr>
                    </a:p>
                  </a:txBody>
                  <a:tcPr marL="3805" marR="3805" marT="3805"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3805" marR="3805" marT="3805"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3805" marR="3805" marT="3805" marB="0" anchor="ctr"/>
                </a:tc>
                <a:extLst>
                  <a:ext uri="{0D108BD9-81ED-4DB2-BD59-A6C34878D82A}">
                    <a16:rowId xmlns:a16="http://schemas.microsoft.com/office/drawing/2014/main" val="10038"/>
                  </a:ext>
                </a:extLst>
              </a:tr>
              <a:tr h="78191">
                <a:tc>
                  <a:txBody>
                    <a:bodyPr/>
                    <a:lstStyle/>
                    <a:p>
                      <a:pPr algn="ctr" fontAlgn="b"/>
                      <a:r>
                        <a:rPr lang="es-ES" sz="500" u="none" strike="noStrike">
                          <a:effectLst/>
                        </a:rPr>
                        <a:t>5</a:t>
                      </a:r>
                      <a:endParaRPr lang="es-ES" sz="500" b="0" i="0" u="none" strike="noStrike">
                        <a:solidFill>
                          <a:srgbClr val="D9D9D9"/>
                        </a:solidFill>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b"/>
                      <a:r>
                        <a:rPr lang="es-ES" sz="500" u="none" strike="noStrike" dirty="0">
                          <a:effectLst/>
                        </a:rPr>
                        <a:t>4</a:t>
                      </a:r>
                      <a:endParaRPr lang="es-ES" sz="500" b="0" i="0" u="none" strike="noStrike" dirty="0">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l" fontAlgn="b"/>
                      <a:endParaRPr lang="es-ES" sz="500" b="0" i="0" u="none" strike="noStrike">
                        <a:effectLst/>
                        <a:latin typeface="Arial" panose="020B0604020202020204" pitchFamily="34" charset="0"/>
                      </a:endParaRPr>
                    </a:p>
                  </a:txBody>
                  <a:tcPr marL="3805" marR="3805" marT="3805" marB="0" anchor="b"/>
                </a:tc>
                <a:tc>
                  <a:txBody>
                    <a:bodyPr/>
                    <a:lstStyle/>
                    <a:p>
                      <a:pPr algn="ctr" fontAlgn="ctr"/>
                      <a:r>
                        <a:rPr lang="es-ES" sz="500" u="none" strike="noStrike" dirty="0">
                          <a:effectLst/>
                        </a:rPr>
                        <a:t>0,0</a:t>
                      </a:r>
                      <a:endParaRPr lang="es-ES" sz="500" b="1" i="0" u="none" strike="noStrike" dirty="0">
                        <a:effectLst/>
                        <a:latin typeface="Arial" panose="020B0604020202020204" pitchFamily="34" charset="0"/>
                      </a:endParaRPr>
                    </a:p>
                  </a:txBody>
                  <a:tcPr marL="3805" marR="3805" marT="3805" marB="0" anchor="ctr"/>
                </a:tc>
                <a:extLst>
                  <a:ext uri="{0D108BD9-81ED-4DB2-BD59-A6C34878D82A}">
                    <a16:rowId xmlns:a16="http://schemas.microsoft.com/office/drawing/2014/main" val="10039"/>
                  </a:ext>
                </a:extLst>
              </a:tr>
            </a:tbl>
          </a:graphicData>
        </a:graphic>
      </p:graphicFrame>
    </p:spTree>
    <p:extLst>
      <p:ext uri="{BB962C8B-B14F-4D97-AF65-F5344CB8AC3E}">
        <p14:creationId xmlns:p14="http://schemas.microsoft.com/office/powerpoint/2010/main" val="1612925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Marcador de contenido 4"/>
          <p:cNvGraphicFramePr>
            <a:graphicFrameLocks noGrp="1"/>
          </p:cNvGraphicFramePr>
          <p:nvPr>
            <p:ph idx="1"/>
            <p:extLst>
              <p:ext uri="{D42A27DB-BD31-4B8C-83A1-F6EECF244321}">
                <p14:modId xmlns:p14="http://schemas.microsoft.com/office/powerpoint/2010/main" val="3038212824"/>
              </p:ext>
            </p:extLst>
          </p:nvPr>
        </p:nvGraphicFramePr>
        <p:xfrm>
          <a:off x="1216294" y="933450"/>
          <a:ext cx="4422506" cy="5151627"/>
        </p:xfrm>
        <a:graphic>
          <a:graphicData uri="http://schemas.openxmlformats.org/drawingml/2006/table">
            <a:tbl>
              <a:tblPr>
                <a:tableStyleId>{5C22544A-7EE6-4342-B048-85BDC9FD1C3A}</a:tableStyleId>
              </a:tblPr>
              <a:tblGrid>
                <a:gridCol w="140335">
                  <a:extLst>
                    <a:ext uri="{9D8B030D-6E8A-4147-A177-3AD203B41FA5}">
                      <a16:colId xmlns:a16="http://schemas.microsoft.com/office/drawing/2014/main" val="20000"/>
                    </a:ext>
                  </a:extLst>
                </a:gridCol>
                <a:gridCol w="584731">
                  <a:extLst>
                    <a:ext uri="{9D8B030D-6E8A-4147-A177-3AD203B41FA5}">
                      <a16:colId xmlns:a16="http://schemas.microsoft.com/office/drawing/2014/main" val="20001"/>
                    </a:ext>
                  </a:extLst>
                </a:gridCol>
                <a:gridCol w="1409199">
                  <a:extLst>
                    <a:ext uri="{9D8B030D-6E8A-4147-A177-3AD203B41FA5}">
                      <a16:colId xmlns:a16="http://schemas.microsoft.com/office/drawing/2014/main" val="20002"/>
                    </a:ext>
                  </a:extLst>
                </a:gridCol>
                <a:gridCol w="304060">
                  <a:extLst>
                    <a:ext uri="{9D8B030D-6E8A-4147-A177-3AD203B41FA5}">
                      <a16:colId xmlns:a16="http://schemas.microsoft.com/office/drawing/2014/main" val="20003"/>
                    </a:ext>
                  </a:extLst>
                </a:gridCol>
                <a:gridCol w="288466">
                  <a:extLst>
                    <a:ext uri="{9D8B030D-6E8A-4147-A177-3AD203B41FA5}">
                      <a16:colId xmlns:a16="http://schemas.microsoft.com/office/drawing/2014/main" val="20004"/>
                    </a:ext>
                  </a:extLst>
                </a:gridCol>
                <a:gridCol w="288466">
                  <a:extLst>
                    <a:ext uri="{9D8B030D-6E8A-4147-A177-3AD203B41FA5}">
                      <a16:colId xmlns:a16="http://schemas.microsoft.com/office/drawing/2014/main" val="20005"/>
                    </a:ext>
                  </a:extLst>
                </a:gridCol>
                <a:gridCol w="298213">
                  <a:extLst>
                    <a:ext uri="{9D8B030D-6E8A-4147-A177-3AD203B41FA5}">
                      <a16:colId xmlns:a16="http://schemas.microsoft.com/office/drawing/2014/main" val="20006"/>
                    </a:ext>
                  </a:extLst>
                </a:gridCol>
                <a:gridCol w="296262">
                  <a:extLst>
                    <a:ext uri="{9D8B030D-6E8A-4147-A177-3AD203B41FA5}">
                      <a16:colId xmlns:a16="http://schemas.microsoft.com/office/drawing/2014/main" val="20007"/>
                    </a:ext>
                  </a:extLst>
                </a:gridCol>
                <a:gridCol w="274823">
                  <a:extLst>
                    <a:ext uri="{9D8B030D-6E8A-4147-A177-3AD203B41FA5}">
                      <a16:colId xmlns:a16="http://schemas.microsoft.com/office/drawing/2014/main" val="20008"/>
                    </a:ext>
                  </a:extLst>
                </a:gridCol>
                <a:gridCol w="202706">
                  <a:extLst>
                    <a:ext uri="{9D8B030D-6E8A-4147-A177-3AD203B41FA5}">
                      <a16:colId xmlns:a16="http://schemas.microsoft.com/office/drawing/2014/main" val="20009"/>
                    </a:ext>
                  </a:extLst>
                </a:gridCol>
                <a:gridCol w="335245">
                  <a:extLst>
                    <a:ext uri="{9D8B030D-6E8A-4147-A177-3AD203B41FA5}">
                      <a16:colId xmlns:a16="http://schemas.microsoft.com/office/drawing/2014/main" val="20010"/>
                    </a:ext>
                  </a:extLst>
                </a:gridCol>
              </a:tblGrid>
              <a:tr h="345728">
                <a:tc gridSpan="3">
                  <a:txBody>
                    <a:bodyPr/>
                    <a:lstStyle/>
                    <a:p>
                      <a:pPr algn="ctr" fontAlgn="ctr"/>
                      <a:r>
                        <a:rPr lang="es-ES" sz="600" u="none" strike="noStrike" dirty="0">
                          <a:effectLst/>
                        </a:rPr>
                        <a:t>COMPROMISO CON LA ORGANIZACIÓN</a:t>
                      </a:r>
                      <a:endParaRPr lang="es-ES" sz="600" b="1" i="0" u="none" strike="noStrike" dirty="0">
                        <a:effectLst/>
                        <a:latin typeface="Arial" panose="020B0604020202020204" pitchFamily="34" charset="0"/>
                      </a:endParaRPr>
                    </a:p>
                  </a:txBody>
                  <a:tcPr marL="3863" marR="3863" marT="3863" marB="0" anchor="ctr"/>
                </a:tc>
                <a:tc hMerge="1">
                  <a:txBody>
                    <a:bodyPr/>
                    <a:lstStyle/>
                    <a:p>
                      <a:endParaRPr lang="es-ES"/>
                    </a:p>
                  </a:txBody>
                  <a:tcPr/>
                </a:tc>
                <a:tc hMerge="1">
                  <a:txBody>
                    <a:bodyPr/>
                    <a:lstStyle/>
                    <a:p>
                      <a:endParaRPr lang="es-ES"/>
                    </a:p>
                  </a:txBody>
                  <a:tcPr/>
                </a:tc>
                <a:tc>
                  <a:txBody>
                    <a:bodyPr/>
                    <a:lstStyle/>
                    <a:p>
                      <a:pPr algn="ctr" fontAlgn="ctr"/>
                      <a:r>
                        <a:rPr lang="es-ES" sz="600" u="none" strike="noStrike" dirty="0">
                          <a:effectLst/>
                        </a:rPr>
                        <a:t>PONDERADO HABILIDAD</a:t>
                      </a:r>
                      <a:endParaRPr lang="es-ES" sz="600" b="0" i="0" u="none" strike="noStrike" dirty="0">
                        <a:effectLst/>
                        <a:latin typeface="Arial" panose="020B0604020202020204" pitchFamily="34" charset="0"/>
                      </a:endParaRPr>
                    </a:p>
                  </a:txBody>
                  <a:tcPr marL="3863" marR="3863" marT="3863" marB="0" anchor="ctr"/>
                </a:tc>
                <a:tc>
                  <a:txBody>
                    <a:bodyPr/>
                    <a:lstStyle/>
                    <a:p>
                      <a:pPr algn="ctr" fontAlgn="ctr"/>
                      <a:r>
                        <a:rPr lang="es-ES" sz="600" u="none" strike="noStrike">
                          <a:effectLst/>
                        </a:rPr>
                        <a:t>NUNCA</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CASI NUNCA</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A VECES</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CASI SIEMPRE</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SIEMPRE</a:t>
                      </a:r>
                      <a:endParaRPr lang="es-ES" sz="600" b="0" i="0" u="none" strike="noStrike">
                        <a:effectLst/>
                        <a:latin typeface="Arial" panose="020B0604020202020204" pitchFamily="34" charset="0"/>
                      </a:endParaRPr>
                    </a:p>
                  </a:txBody>
                  <a:tcPr marL="3863" marR="3863" marT="3863"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3863" marR="3863" marT="3863" marB="0" anchor="b"/>
                </a:tc>
                <a:tc rowSpan="2">
                  <a:txBody>
                    <a:bodyPr/>
                    <a:lstStyle/>
                    <a:p>
                      <a:pPr algn="ctr" fontAlgn="t"/>
                      <a:r>
                        <a:rPr lang="es-ES" sz="600" u="none" strike="noStrike" dirty="0">
                          <a:effectLst/>
                        </a:rPr>
                        <a:t>PUNTAJE CONDUCTA</a:t>
                      </a:r>
                      <a:endParaRPr lang="es-ES" sz="600" b="0" i="0" u="none" strike="noStrike" dirty="0">
                        <a:effectLst/>
                        <a:latin typeface="Arial" panose="020B0604020202020204" pitchFamily="34" charset="0"/>
                      </a:endParaRPr>
                    </a:p>
                  </a:txBody>
                  <a:tcPr marL="3863" marR="3863" marT="3863" marB="0"/>
                </a:tc>
                <a:extLst>
                  <a:ext uri="{0D108BD9-81ED-4DB2-BD59-A6C34878D82A}">
                    <a16:rowId xmlns:a16="http://schemas.microsoft.com/office/drawing/2014/main" val="10000"/>
                  </a:ext>
                </a:extLst>
              </a:tr>
              <a:tr h="89142">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3</a:t>
                      </a:r>
                      <a:endParaRPr lang="es-ES" sz="600" b="1"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3863" marR="3863" marT="3863"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3863" marR="3863" marT="3863" marB="0" anchor="b"/>
                </a:tc>
                <a:tc vMerge="1">
                  <a:txBody>
                    <a:bodyPr/>
                    <a:lstStyle/>
                    <a:p>
                      <a:endParaRPr lang="es-ES"/>
                    </a:p>
                  </a:txBody>
                  <a:tcPr/>
                </a:tc>
                <a:extLst>
                  <a:ext uri="{0D108BD9-81ED-4DB2-BD59-A6C34878D82A}">
                    <a16:rowId xmlns:a16="http://schemas.microsoft.com/office/drawing/2014/main" val="10001"/>
                  </a:ext>
                </a:extLst>
              </a:tr>
              <a:tr h="98105">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Promueve las metas y respeta sus normas </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02"/>
                  </a:ext>
                </a:extLst>
              </a:tr>
              <a:tr h="174671">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Antepone las necesidades de la organización a sus propias necesidades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03"/>
                  </a:ext>
                </a:extLst>
              </a:tr>
              <a:tr h="125357">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Apoya a la organización en situaciones difíciles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04"/>
                  </a:ext>
                </a:extLst>
              </a:tr>
              <a:tr h="98105">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Demuestra sentido de pertenencia en todas las actuaciones.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05"/>
                  </a:ext>
                </a:extLst>
              </a:tr>
              <a:tr h="89142">
                <a:tc>
                  <a:txBody>
                    <a:bodyPr/>
                    <a:lstStyle/>
                    <a:p>
                      <a:pPr algn="ctr" fontAlgn="b"/>
                      <a:r>
                        <a:rPr lang="es-ES" sz="600" u="none" strike="noStrike">
                          <a:effectLst/>
                        </a:rPr>
                        <a:t>4</a:t>
                      </a:r>
                      <a:endParaRPr lang="es-ES" sz="600" b="0" i="0" u="none" strike="noStrike">
                        <a:solidFill>
                          <a:srgbClr val="D9D9D9"/>
                        </a:solidFill>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3863" marR="3863" marT="3863" marB="0" anchor="b"/>
                </a:tc>
                <a:tc gridSpan="5">
                  <a:txBody>
                    <a:bodyPr/>
                    <a:lstStyle/>
                    <a:p>
                      <a:pPr algn="r" fontAlgn="b"/>
                      <a:r>
                        <a:rPr lang="es-ES" sz="600" u="none" strike="noStrike">
                          <a:effectLst/>
                        </a:rPr>
                        <a:t> </a:t>
                      </a:r>
                      <a:endParaRPr lang="es-ES" sz="600" b="0" i="0" u="none" strike="noStrike">
                        <a:effectLst/>
                        <a:latin typeface="Arial" panose="020B0604020202020204" pitchFamily="34" charset="0"/>
                      </a:endParaRPr>
                    </a:p>
                  </a:txBody>
                  <a:tcPr marL="3863" marR="3863" marT="3863"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06"/>
                  </a:ext>
                </a:extLst>
              </a:tr>
              <a:tr h="89142">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extLst>
                  <a:ext uri="{0D108BD9-81ED-4DB2-BD59-A6C34878D82A}">
                    <a16:rowId xmlns:a16="http://schemas.microsoft.com/office/drawing/2014/main" val="10007"/>
                  </a:ext>
                </a:extLst>
              </a:tr>
              <a:tr h="89142">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extLst>
                  <a:ext uri="{0D108BD9-81ED-4DB2-BD59-A6C34878D82A}">
                    <a16:rowId xmlns:a16="http://schemas.microsoft.com/office/drawing/2014/main" val="10008"/>
                  </a:ext>
                </a:extLst>
              </a:tr>
              <a:tr h="345728">
                <a:tc gridSpan="3">
                  <a:txBody>
                    <a:bodyPr/>
                    <a:lstStyle/>
                    <a:p>
                      <a:pPr algn="ctr" fontAlgn="ctr"/>
                      <a:r>
                        <a:rPr lang="es-ES" sz="600" u="none" strike="noStrike">
                          <a:effectLst/>
                        </a:rPr>
                        <a:t>EXPERTICIA TÉCNICA</a:t>
                      </a:r>
                      <a:endParaRPr lang="es-ES" sz="600" b="1" i="0" u="none" strike="noStrike">
                        <a:effectLst/>
                        <a:latin typeface="Arial" panose="020B0604020202020204" pitchFamily="34" charset="0"/>
                      </a:endParaRPr>
                    </a:p>
                  </a:txBody>
                  <a:tcPr marL="3863" marR="3863" marT="3863" marB="0" anchor="ctr"/>
                </a:tc>
                <a:tc hMerge="1">
                  <a:txBody>
                    <a:bodyPr/>
                    <a:lstStyle/>
                    <a:p>
                      <a:endParaRPr lang="es-ES"/>
                    </a:p>
                  </a:txBody>
                  <a:tcPr/>
                </a:tc>
                <a:tc hMerge="1">
                  <a:txBody>
                    <a:bodyPr/>
                    <a:lstStyle/>
                    <a:p>
                      <a:endParaRPr lang="es-ES"/>
                    </a:p>
                  </a:txBody>
                  <a:tcPr/>
                </a:tc>
                <a:tc>
                  <a:txBody>
                    <a:bodyPr/>
                    <a:lstStyle/>
                    <a:p>
                      <a:pPr algn="ctr" fontAlgn="ctr"/>
                      <a:r>
                        <a:rPr lang="es-ES" sz="600" u="none" strike="noStrike">
                          <a:effectLst/>
                        </a:rPr>
                        <a:t>PONDERADO HABILIDAD</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NUNCA</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dirty="0">
                          <a:effectLst/>
                        </a:rPr>
                        <a:t>CASI NUNCA</a:t>
                      </a:r>
                      <a:endParaRPr lang="es-ES" sz="600" b="0" i="0" u="none" strike="noStrike" dirty="0">
                        <a:effectLst/>
                        <a:latin typeface="Arial" panose="020B0604020202020204" pitchFamily="34" charset="0"/>
                      </a:endParaRPr>
                    </a:p>
                  </a:txBody>
                  <a:tcPr marL="3863" marR="3863" marT="3863" marB="0" anchor="ctr"/>
                </a:tc>
                <a:tc>
                  <a:txBody>
                    <a:bodyPr/>
                    <a:lstStyle/>
                    <a:p>
                      <a:pPr algn="ctr" fontAlgn="ctr"/>
                      <a:r>
                        <a:rPr lang="es-ES" sz="600" u="none" strike="noStrike">
                          <a:effectLst/>
                        </a:rPr>
                        <a:t>A VECES</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CASI SIEMPRE</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SIEMPRE</a:t>
                      </a:r>
                      <a:endParaRPr lang="es-ES" sz="600" b="0" i="0" u="none" strike="noStrike">
                        <a:effectLst/>
                        <a:latin typeface="Arial" panose="020B0604020202020204" pitchFamily="34" charset="0"/>
                      </a:endParaRPr>
                    </a:p>
                  </a:txBody>
                  <a:tcPr marL="3863" marR="3863" marT="3863"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3863" marR="3863" marT="3863" marB="0" anchor="b"/>
                </a:tc>
                <a:tc rowSpan="2">
                  <a:txBody>
                    <a:bodyPr/>
                    <a:lstStyle/>
                    <a:p>
                      <a:pPr algn="ctr" fontAlgn="ctr"/>
                      <a:r>
                        <a:rPr lang="es-ES" sz="600" u="none" strike="noStrike">
                          <a:effectLst/>
                        </a:rPr>
                        <a:t>PUNTAJE CONDUCTA</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09"/>
                  </a:ext>
                </a:extLst>
              </a:tr>
              <a:tr h="89142">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3</a:t>
                      </a:r>
                      <a:endParaRPr lang="es-ES" sz="600" b="1"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3863" marR="3863" marT="3863"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3863" marR="3863" marT="3863" marB="0" anchor="b"/>
                </a:tc>
                <a:tc vMerge="1">
                  <a:txBody>
                    <a:bodyPr/>
                    <a:lstStyle/>
                    <a:p>
                      <a:endParaRPr lang="es-ES"/>
                    </a:p>
                  </a:txBody>
                  <a:tcPr/>
                </a:tc>
                <a:extLst>
                  <a:ext uri="{0D108BD9-81ED-4DB2-BD59-A6C34878D82A}">
                    <a16:rowId xmlns:a16="http://schemas.microsoft.com/office/drawing/2014/main" val="10010"/>
                  </a:ext>
                </a:extLst>
              </a:tr>
              <a:tr h="144433">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Capta y asimila con facilidad conceptos e información</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11"/>
                  </a:ext>
                </a:extLst>
              </a:tr>
              <a:tr h="89930">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Aplica el conocimiento teórico a las actividades cotidianas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12"/>
                  </a:ext>
                </a:extLst>
              </a:tr>
              <a:tr h="174671">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Comprende los aspectos técnicos y los aplica al desarrollo de procesos y procedimientos.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13"/>
                  </a:ext>
                </a:extLst>
              </a:tr>
              <a:tr h="260199">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Resuelve problemas utilizando sus conocimientos técnicos de su especialidad garantizando indicadores y estándares establecidos.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14"/>
                  </a:ext>
                </a:extLst>
              </a:tr>
              <a:tr h="89142">
                <a:tc>
                  <a:txBody>
                    <a:bodyPr/>
                    <a:lstStyle/>
                    <a:p>
                      <a:pPr algn="ctr" fontAlgn="b"/>
                      <a:r>
                        <a:rPr lang="es-ES" sz="600" u="none" strike="noStrike">
                          <a:effectLst/>
                        </a:rPr>
                        <a:t>4</a:t>
                      </a:r>
                      <a:endParaRPr lang="es-ES" sz="600" b="0" i="0" u="none" strike="noStrike">
                        <a:solidFill>
                          <a:srgbClr val="D9D9D9"/>
                        </a:solidFill>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15"/>
                  </a:ext>
                </a:extLst>
              </a:tr>
              <a:tr h="89142">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extLst>
                  <a:ext uri="{0D108BD9-81ED-4DB2-BD59-A6C34878D82A}">
                    <a16:rowId xmlns:a16="http://schemas.microsoft.com/office/drawing/2014/main" val="10016"/>
                  </a:ext>
                </a:extLst>
              </a:tr>
              <a:tr h="345728">
                <a:tc gridSpan="3">
                  <a:txBody>
                    <a:bodyPr/>
                    <a:lstStyle/>
                    <a:p>
                      <a:pPr algn="ctr" fontAlgn="ctr"/>
                      <a:r>
                        <a:rPr lang="es-ES" sz="600" u="none" strike="noStrike">
                          <a:effectLst/>
                        </a:rPr>
                        <a:t>TRABAJO EN EQUIPO</a:t>
                      </a:r>
                      <a:endParaRPr lang="es-ES" sz="600" b="1" i="0" u="none" strike="noStrike">
                        <a:effectLst/>
                        <a:latin typeface="Arial" panose="020B0604020202020204" pitchFamily="34" charset="0"/>
                      </a:endParaRPr>
                    </a:p>
                  </a:txBody>
                  <a:tcPr marL="3863" marR="3863" marT="3863" marB="0" anchor="ctr"/>
                </a:tc>
                <a:tc hMerge="1">
                  <a:txBody>
                    <a:bodyPr/>
                    <a:lstStyle/>
                    <a:p>
                      <a:endParaRPr lang="es-ES"/>
                    </a:p>
                  </a:txBody>
                  <a:tcPr/>
                </a:tc>
                <a:tc hMerge="1">
                  <a:txBody>
                    <a:bodyPr/>
                    <a:lstStyle/>
                    <a:p>
                      <a:endParaRPr lang="es-ES"/>
                    </a:p>
                  </a:txBody>
                  <a:tcPr/>
                </a:tc>
                <a:tc>
                  <a:txBody>
                    <a:bodyPr/>
                    <a:lstStyle/>
                    <a:p>
                      <a:pPr algn="ctr" fontAlgn="ctr"/>
                      <a:r>
                        <a:rPr lang="es-ES" sz="600" u="none" strike="noStrike">
                          <a:effectLst/>
                        </a:rPr>
                        <a:t>PONDERADO HABILIDAD</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NUNCA</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CASI NUNCA</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A VECES</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CASI SIEMPRE</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SIEMPRE</a:t>
                      </a:r>
                      <a:endParaRPr lang="es-ES" sz="600" b="0" i="0" u="none" strike="noStrike">
                        <a:effectLst/>
                        <a:latin typeface="Arial" panose="020B0604020202020204" pitchFamily="34" charset="0"/>
                      </a:endParaRPr>
                    </a:p>
                  </a:txBody>
                  <a:tcPr marL="3863" marR="3863" marT="3863"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3863" marR="3863" marT="3863" marB="0" anchor="b"/>
                </a:tc>
                <a:tc rowSpan="2">
                  <a:txBody>
                    <a:bodyPr/>
                    <a:lstStyle/>
                    <a:p>
                      <a:pPr algn="ctr" fontAlgn="ctr"/>
                      <a:r>
                        <a:rPr lang="es-ES" sz="600" u="none" strike="noStrike">
                          <a:effectLst/>
                        </a:rPr>
                        <a:t>PUNTAJE CONDUCTA</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17"/>
                  </a:ext>
                </a:extLst>
              </a:tr>
              <a:tr h="89142">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3</a:t>
                      </a:r>
                      <a:endParaRPr lang="es-ES" sz="600" b="1"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3863" marR="3863" marT="3863"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3863" marR="3863" marT="3863" marB="0" anchor="b"/>
                </a:tc>
                <a:tc vMerge="1">
                  <a:txBody>
                    <a:bodyPr/>
                    <a:lstStyle/>
                    <a:p>
                      <a:endParaRPr lang="es-ES"/>
                    </a:p>
                  </a:txBody>
                  <a:tcPr/>
                </a:tc>
                <a:extLst>
                  <a:ext uri="{0D108BD9-81ED-4DB2-BD59-A6C34878D82A}">
                    <a16:rowId xmlns:a16="http://schemas.microsoft.com/office/drawing/2014/main" val="10018"/>
                  </a:ext>
                </a:extLst>
              </a:tr>
              <a:tr h="174671">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Colabora con sus compañeros para la realización de actividades y logro en metas empresariales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19"/>
                  </a:ext>
                </a:extLst>
              </a:tr>
              <a:tr h="95380">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Concilia y promueve acuerdos en situaciones  de conflicto</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20"/>
                  </a:ext>
                </a:extLst>
              </a:tr>
              <a:tr h="138982">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Asume como propios los desaciertos del equipo</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21"/>
                  </a:ext>
                </a:extLst>
              </a:tr>
              <a:tr h="95380">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Reconoce y valora el aporte de los demás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22"/>
                  </a:ext>
                </a:extLst>
              </a:tr>
              <a:tr h="174671">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Comparte su conocimiento e información con las personas con las que interactúa en el trabajo</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23"/>
                  </a:ext>
                </a:extLst>
              </a:tr>
              <a:tr h="89142">
                <a:tc>
                  <a:txBody>
                    <a:bodyPr/>
                    <a:lstStyle/>
                    <a:p>
                      <a:pPr algn="ctr" fontAlgn="b"/>
                      <a:r>
                        <a:rPr lang="es-ES" sz="600" u="none" strike="noStrike">
                          <a:effectLst/>
                        </a:rPr>
                        <a:t>5</a:t>
                      </a:r>
                      <a:endParaRPr lang="es-ES" sz="600" b="0" i="0" u="none" strike="noStrike">
                        <a:solidFill>
                          <a:srgbClr val="D9D9D9"/>
                        </a:solidFill>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24"/>
                  </a:ext>
                </a:extLst>
              </a:tr>
              <a:tr h="89142">
                <a:tc>
                  <a:txBody>
                    <a:bodyPr/>
                    <a:lstStyle/>
                    <a:p>
                      <a:pPr algn="ctr" fontAlgn="b"/>
                      <a:endParaRPr lang="es-ES" sz="600" b="0" i="0" u="none" strike="noStrike">
                        <a:solidFill>
                          <a:srgbClr val="D9D9D9"/>
                        </a:solidFill>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ctr"/>
                      <a:endParaRPr lang="es-ES" sz="600" b="1"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25"/>
                  </a:ext>
                </a:extLst>
              </a:tr>
              <a:tr h="345728">
                <a:tc gridSpan="3">
                  <a:txBody>
                    <a:bodyPr/>
                    <a:lstStyle/>
                    <a:p>
                      <a:pPr algn="ctr" fontAlgn="ctr"/>
                      <a:r>
                        <a:rPr lang="es-ES" sz="600" u="none" strike="noStrike">
                          <a:effectLst/>
                        </a:rPr>
                        <a:t>CREATIVIDAD E INNOVACIÓN</a:t>
                      </a:r>
                      <a:endParaRPr lang="es-ES" sz="600" b="1" i="0" u="none" strike="noStrike">
                        <a:effectLst/>
                        <a:latin typeface="Arial" panose="020B0604020202020204" pitchFamily="34" charset="0"/>
                      </a:endParaRPr>
                    </a:p>
                  </a:txBody>
                  <a:tcPr marL="3863" marR="3863" marT="3863" marB="0" anchor="ctr"/>
                </a:tc>
                <a:tc hMerge="1">
                  <a:txBody>
                    <a:bodyPr/>
                    <a:lstStyle/>
                    <a:p>
                      <a:endParaRPr lang="es-ES"/>
                    </a:p>
                  </a:txBody>
                  <a:tcPr/>
                </a:tc>
                <a:tc hMerge="1">
                  <a:txBody>
                    <a:bodyPr/>
                    <a:lstStyle/>
                    <a:p>
                      <a:endParaRPr lang="es-ES"/>
                    </a:p>
                  </a:txBody>
                  <a:tcPr/>
                </a:tc>
                <a:tc>
                  <a:txBody>
                    <a:bodyPr/>
                    <a:lstStyle/>
                    <a:p>
                      <a:pPr algn="ctr" fontAlgn="ctr"/>
                      <a:r>
                        <a:rPr lang="es-ES" sz="600" u="none" strike="noStrike">
                          <a:effectLst/>
                        </a:rPr>
                        <a:t>PONDERADO HABILIDAD</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NUNCA</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CASI NUNCA</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A VECES</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CASI SIEMPRE</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SIEMPRE</a:t>
                      </a:r>
                      <a:endParaRPr lang="es-ES" sz="600" b="0" i="0" u="none" strike="noStrike">
                        <a:effectLst/>
                        <a:latin typeface="Arial" panose="020B0604020202020204" pitchFamily="34" charset="0"/>
                      </a:endParaRPr>
                    </a:p>
                  </a:txBody>
                  <a:tcPr marL="3863" marR="3863" marT="3863"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3863" marR="3863" marT="3863" marB="0" anchor="b"/>
                </a:tc>
                <a:tc rowSpan="2">
                  <a:txBody>
                    <a:bodyPr/>
                    <a:lstStyle/>
                    <a:p>
                      <a:pPr algn="ctr" fontAlgn="ctr"/>
                      <a:r>
                        <a:rPr lang="es-ES" sz="600" u="none" strike="noStrike">
                          <a:effectLst/>
                        </a:rPr>
                        <a:t>PUNTAJE CONDUCTA</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26"/>
                  </a:ext>
                </a:extLst>
              </a:tr>
              <a:tr h="89142">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2</a:t>
                      </a:r>
                      <a:endParaRPr lang="es-ES" sz="600" b="1"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3863" marR="3863" marT="3863"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3863" marR="3863" marT="3863" marB="0" anchor="b"/>
                </a:tc>
                <a:tc vMerge="1">
                  <a:txBody>
                    <a:bodyPr/>
                    <a:lstStyle/>
                    <a:p>
                      <a:endParaRPr lang="es-ES"/>
                    </a:p>
                  </a:txBody>
                  <a:tcPr/>
                </a:tc>
                <a:extLst>
                  <a:ext uri="{0D108BD9-81ED-4DB2-BD59-A6C34878D82A}">
                    <a16:rowId xmlns:a16="http://schemas.microsoft.com/office/drawing/2014/main" val="10027"/>
                  </a:ext>
                </a:extLst>
              </a:tr>
              <a:tr h="174671">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Propone y encuentra formas nuevas y eficaces de hacer las cosas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28"/>
                  </a:ext>
                </a:extLst>
              </a:tr>
              <a:tr h="133532">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Es recursivo (a)</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29"/>
                  </a:ext>
                </a:extLst>
              </a:tr>
              <a:tr h="106281">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Busca nuevas alternativas de solución</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30"/>
                  </a:ext>
                </a:extLst>
              </a:tr>
              <a:tr h="174671">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3863" marR="3863" marT="3863" marB="0" anchor="ctr"/>
                </a:tc>
                <a:tc gridSpan="2">
                  <a:txBody>
                    <a:bodyPr/>
                    <a:lstStyle/>
                    <a:p>
                      <a:pPr algn="just" fontAlgn="ctr"/>
                      <a:r>
                        <a:rPr lang="es-ES" sz="600" u="none" strike="noStrike">
                          <a:effectLst/>
                        </a:rPr>
                        <a:t>Revisa permanentemente los procesos y procedimientos para optimizar los resultados.</a:t>
                      </a:r>
                      <a:endParaRPr lang="es-ES" sz="600" b="0" i="0" u="none" strike="noStrike">
                        <a:effectLst/>
                        <a:latin typeface="Arial" panose="020B0604020202020204" pitchFamily="34" charset="0"/>
                      </a:endParaRPr>
                    </a:p>
                  </a:txBody>
                  <a:tcPr marL="3863" marR="3863" marT="3863"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3863" marR="3863" marT="3863"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3863" marR="3863" marT="3863" marB="0" anchor="ctr"/>
                </a:tc>
                <a:extLst>
                  <a:ext uri="{0D108BD9-81ED-4DB2-BD59-A6C34878D82A}">
                    <a16:rowId xmlns:a16="http://schemas.microsoft.com/office/drawing/2014/main" val="10031"/>
                  </a:ext>
                </a:extLst>
              </a:tr>
              <a:tr h="89142">
                <a:tc>
                  <a:txBody>
                    <a:bodyPr/>
                    <a:lstStyle/>
                    <a:p>
                      <a:pPr algn="ctr" fontAlgn="b"/>
                      <a:r>
                        <a:rPr lang="es-ES" sz="600" u="none" strike="noStrike">
                          <a:effectLst/>
                        </a:rPr>
                        <a:t>4</a:t>
                      </a:r>
                      <a:endParaRPr lang="es-ES" sz="600" b="0" i="0" u="none" strike="noStrike">
                        <a:solidFill>
                          <a:srgbClr val="D9D9D9"/>
                        </a:solidFill>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l" fontAlgn="b"/>
                      <a:endParaRPr lang="es-ES" sz="600" b="0" i="0" u="none" strike="noStrike">
                        <a:effectLst/>
                        <a:latin typeface="Arial" panose="020B0604020202020204" pitchFamily="34" charset="0"/>
                      </a:endParaRPr>
                    </a:p>
                  </a:txBody>
                  <a:tcPr marL="3863" marR="3863" marT="3863" marB="0" anchor="b"/>
                </a:tc>
                <a:tc>
                  <a:txBody>
                    <a:bodyPr/>
                    <a:lstStyle/>
                    <a:p>
                      <a:pPr algn="ctr" fontAlgn="ctr"/>
                      <a:r>
                        <a:rPr lang="es-ES" sz="600" u="none" strike="noStrike" dirty="0">
                          <a:effectLst/>
                        </a:rPr>
                        <a:t>0,0</a:t>
                      </a:r>
                      <a:endParaRPr lang="es-ES" sz="600" b="1" i="0" u="none" strike="noStrike" dirty="0">
                        <a:effectLst/>
                        <a:latin typeface="Arial" panose="020B0604020202020204" pitchFamily="34" charset="0"/>
                      </a:endParaRPr>
                    </a:p>
                  </a:txBody>
                  <a:tcPr marL="3863" marR="3863" marT="3863" marB="0" anchor="ctr"/>
                </a:tc>
                <a:extLst>
                  <a:ext uri="{0D108BD9-81ED-4DB2-BD59-A6C34878D82A}">
                    <a16:rowId xmlns:a16="http://schemas.microsoft.com/office/drawing/2014/main" val="10032"/>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1720433917"/>
              </p:ext>
            </p:extLst>
          </p:nvPr>
        </p:nvGraphicFramePr>
        <p:xfrm>
          <a:off x="5734051" y="930274"/>
          <a:ext cx="4019624" cy="5165728"/>
        </p:xfrm>
        <a:graphic>
          <a:graphicData uri="http://schemas.openxmlformats.org/drawingml/2006/table">
            <a:tbl>
              <a:tblPr>
                <a:tableStyleId>{5C22544A-7EE6-4342-B048-85BDC9FD1C3A}</a:tableStyleId>
              </a:tblPr>
              <a:tblGrid>
                <a:gridCol w="127551">
                  <a:extLst>
                    <a:ext uri="{9D8B030D-6E8A-4147-A177-3AD203B41FA5}">
                      <a16:colId xmlns:a16="http://schemas.microsoft.com/office/drawing/2014/main" val="20000"/>
                    </a:ext>
                  </a:extLst>
                </a:gridCol>
                <a:gridCol w="531462">
                  <a:extLst>
                    <a:ext uri="{9D8B030D-6E8A-4147-A177-3AD203B41FA5}">
                      <a16:colId xmlns:a16="http://schemas.microsoft.com/office/drawing/2014/main" val="20001"/>
                    </a:ext>
                  </a:extLst>
                </a:gridCol>
                <a:gridCol w="1280824">
                  <a:extLst>
                    <a:ext uri="{9D8B030D-6E8A-4147-A177-3AD203B41FA5}">
                      <a16:colId xmlns:a16="http://schemas.microsoft.com/office/drawing/2014/main" val="20002"/>
                    </a:ext>
                  </a:extLst>
                </a:gridCol>
                <a:gridCol w="276361">
                  <a:extLst>
                    <a:ext uri="{9D8B030D-6E8A-4147-A177-3AD203B41FA5}">
                      <a16:colId xmlns:a16="http://schemas.microsoft.com/office/drawing/2014/main" val="20003"/>
                    </a:ext>
                  </a:extLst>
                </a:gridCol>
                <a:gridCol w="262187">
                  <a:extLst>
                    <a:ext uri="{9D8B030D-6E8A-4147-A177-3AD203B41FA5}">
                      <a16:colId xmlns:a16="http://schemas.microsoft.com/office/drawing/2014/main" val="20004"/>
                    </a:ext>
                  </a:extLst>
                </a:gridCol>
                <a:gridCol w="262187">
                  <a:extLst>
                    <a:ext uri="{9D8B030D-6E8A-4147-A177-3AD203B41FA5}">
                      <a16:colId xmlns:a16="http://schemas.microsoft.com/office/drawing/2014/main" val="20005"/>
                    </a:ext>
                  </a:extLst>
                </a:gridCol>
                <a:gridCol w="271046">
                  <a:extLst>
                    <a:ext uri="{9D8B030D-6E8A-4147-A177-3AD203B41FA5}">
                      <a16:colId xmlns:a16="http://schemas.microsoft.com/office/drawing/2014/main" val="20006"/>
                    </a:ext>
                  </a:extLst>
                </a:gridCol>
                <a:gridCol w="269275">
                  <a:extLst>
                    <a:ext uri="{9D8B030D-6E8A-4147-A177-3AD203B41FA5}">
                      <a16:colId xmlns:a16="http://schemas.microsoft.com/office/drawing/2014/main" val="20007"/>
                    </a:ext>
                  </a:extLst>
                </a:gridCol>
                <a:gridCol w="249787">
                  <a:extLst>
                    <a:ext uri="{9D8B030D-6E8A-4147-A177-3AD203B41FA5}">
                      <a16:colId xmlns:a16="http://schemas.microsoft.com/office/drawing/2014/main" val="20008"/>
                    </a:ext>
                  </a:extLst>
                </a:gridCol>
                <a:gridCol w="184240">
                  <a:extLst>
                    <a:ext uri="{9D8B030D-6E8A-4147-A177-3AD203B41FA5}">
                      <a16:colId xmlns:a16="http://schemas.microsoft.com/office/drawing/2014/main" val="20009"/>
                    </a:ext>
                  </a:extLst>
                </a:gridCol>
                <a:gridCol w="304704">
                  <a:extLst>
                    <a:ext uri="{9D8B030D-6E8A-4147-A177-3AD203B41FA5}">
                      <a16:colId xmlns:a16="http://schemas.microsoft.com/office/drawing/2014/main" val="20010"/>
                    </a:ext>
                  </a:extLst>
                </a:gridCol>
              </a:tblGrid>
              <a:tr h="377470">
                <a:tc gridSpan="3">
                  <a:txBody>
                    <a:bodyPr/>
                    <a:lstStyle/>
                    <a:p>
                      <a:pPr algn="ctr" fontAlgn="ctr"/>
                      <a:r>
                        <a:rPr lang="es-ES" sz="600" u="none" strike="noStrike" dirty="0">
                          <a:effectLst/>
                        </a:rPr>
                        <a:t>MANEJO DE INFORMACION</a:t>
                      </a:r>
                      <a:endParaRPr lang="es-ES" sz="600" b="1" i="0" u="none" strike="noStrike" dirty="0">
                        <a:effectLst/>
                        <a:latin typeface="Arial" panose="020B0604020202020204" pitchFamily="34" charset="0"/>
                      </a:endParaRPr>
                    </a:p>
                  </a:txBody>
                  <a:tcPr marL="4939" marR="4939" marT="4939" marB="0" anchor="ctr"/>
                </a:tc>
                <a:tc hMerge="1">
                  <a:txBody>
                    <a:bodyPr/>
                    <a:lstStyle/>
                    <a:p>
                      <a:endParaRPr lang="es-ES"/>
                    </a:p>
                  </a:txBody>
                  <a:tcPr/>
                </a:tc>
                <a:tc hMerge="1">
                  <a:txBody>
                    <a:bodyPr/>
                    <a:lstStyle/>
                    <a:p>
                      <a:endParaRPr lang="es-ES"/>
                    </a:p>
                  </a:txBody>
                  <a:tcPr/>
                </a:tc>
                <a:tc>
                  <a:txBody>
                    <a:bodyPr/>
                    <a:lstStyle/>
                    <a:p>
                      <a:pPr algn="ctr" fontAlgn="ctr"/>
                      <a:r>
                        <a:rPr lang="es-ES" sz="600" u="none" strike="noStrike">
                          <a:effectLst/>
                        </a:rPr>
                        <a:t>PONDERADO HABILIDAD</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NUNCA</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CASI NUNCA</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A VECES</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CASI SIEMPRE</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SIEMPRE</a:t>
                      </a:r>
                      <a:endParaRPr lang="es-ES" sz="600" b="0" i="0" u="none" strike="noStrike">
                        <a:effectLst/>
                        <a:latin typeface="Arial" panose="020B0604020202020204" pitchFamily="34" charset="0"/>
                      </a:endParaRPr>
                    </a:p>
                  </a:txBody>
                  <a:tcPr marL="4939" marR="4939" marT="4939"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939" marR="4939" marT="4939" marB="0" anchor="b"/>
                </a:tc>
                <a:tc rowSpan="2">
                  <a:txBody>
                    <a:bodyPr/>
                    <a:lstStyle/>
                    <a:p>
                      <a:pPr algn="ctr" fontAlgn="ctr"/>
                      <a:r>
                        <a:rPr lang="es-ES" sz="600" u="none" strike="noStrike">
                          <a:effectLst/>
                        </a:rPr>
                        <a:t>PUNTAJE CONDUCTA</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00"/>
                  </a:ext>
                </a:extLst>
              </a:tr>
              <a:tr h="98139">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2</a:t>
                      </a:r>
                      <a:endParaRPr lang="es-ES" sz="600" b="1"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4939" marR="4939" marT="4939"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939" marR="4939" marT="4939" marB="0" anchor="b"/>
                </a:tc>
                <a:tc vMerge="1">
                  <a:txBody>
                    <a:bodyPr/>
                    <a:lstStyle/>
                    <a:p>
                      <a:endParaRPr lang="es-ES"/>
                    </a:p>
                  </a:txBody>
                  <a:tcPr/>
                </a:tc>
                <a:extLst>
                  <a:ext uri="{0D108BD9-81ED-4DB2-BD59-A6C34878D82A}">
                    <a16:rowId xmlns:a16="http://schemas.microsoft.com/office/drawing/2014/main" val="10001"/>
                  </a:ext>
                </a:extLst>
              </a:tr>
              <a:tr h="224265">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Evade temas que indagan sobre informacion confidencial</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02"/>
                  </a:ext>
                </a:extLst>
              </a:tr>
              <a:tr h="310522">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Organiza y guarda de forma adecuada la información laboralo de las personas que pueda afectar la organización olas empresas.</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03"/>
                  </a:ext>
                </a:extLst>
              </a:tr>
              <a:tr h="368025">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No hace publica información laboral o de las personas que pueda afectar la organización o las personas</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04"/>
                  </a:ext>
                </a:extLst>
              </a:tr>
              <a:tr h="224265">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Registra y transmite información oportuna y objetiva.</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05"/>
                  </a:ext>
                </a:extLst>
              </a:tr>
              <a:tr h="115008">
                <a:tc>
                  <a:txBody>
                    <a:bodyPr/>
                    <a:lstStyle/>
                    <a:p>
                      <a:pPr algn="ctr" fontAlgn="b"/>
                      <a:r>
                        <a:rPr lang="es-ES" sz="600" u="none" strike="noStrike">
                          <a:effectLst/>
                        </a:rPr>
                        <a:t>4</a:t>
                      </a:r>
                      <a:endParaRPr lang="es-ES" sz="600" b="0" i="0" u="none" strike="noStrike">
                        <a:solidFill>
                          <a:srgbClr val="D9D9D9"/>
                        </a:solidFill>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06"/>
                  </a:ext>
                </a:extLst>
              </a:tr>
              <a:tr h="98139">
                <a:tc>
                  <a:txBody>
                    <a:bodyPr/>
                    <a:lstStyle/>
                    <a:p>
                      <a:pPr algn="ctr" fontAlgn="b"/>
                      <a:endParaRPr lang="es-ES" sz="600" b="0" i="0" u="none" strike="noStrike">
                        <a:solidFill>
                          <a:srgbClr val="D9D9D9"/>
                        </a:solidFill>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ctr"/>
                      <a:endParaRPr lang="es-ES" sz="600" b="1"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07"/>
                  </a:ext>
                </a:extLst>
              </a:tr>
              <a:tr h="377470">
                <a:tc gridSpan="3">
                  <a:txBody>
                    <a:bodyPr/>
                    <a:lstStyle/>
                    <a:p>
                      <a:pPr algn="ctr" fontAlgn="ctr"/>
                      <a:r>
                        <a:rPr lang="es-ES" sz="600" u="none" strike="noStrike">
                          <a:effectLst/>
                        </a:rPr>
                        <a:t>ADAPTACION AL CAMBIO</a:t>
                      </a:r>
                      <a:endParaRPr lang="es-ES" sz="600" b="1" i="0" u="none" strike="noStrike">
                        <a:effectLst/>
                        <a:latin typeface="Arial" panose="020B0604020202020204" pitchFamily="34" charset="0"/>
                      </a:endParaRPr>
                    </a:p>
                  </a:txBody>
                  <a:tcPr marL="4939" marR="4939" marT="4939" marB="0" anchor="ctr"/>
                </a:tc>
                <a:tc hMerge="1">
                  <a:txBody>
                    <a:bodyPr/>
                    <a:lstStyle/>
                    <a:p>
                      <a:endParaRPr lang="es-ES"/>
                    </a:p>
                  </a:txBody>
                  <a:tcPr/>
                </a:tc>
                <a:tc hMerge="1">
                  <a:txBody>
                    <a:bodyPr/>
                    <a:lstStyle/>
                    <a:p>
                      <a:endParaRPr lang="es-ES"/>
                    </a:p>
                  </a:txBody>
                  <a:tcPr/>
                </a:tc>
                <a:tc>
                  <a:txBody>
                    <a:bodyPr/>
                    <a:lstStyle/>
                    <a:p>
                      <a:pPr algn="ctr" fontAlgn="ctr"/>
                      <a:r>
                        <a:rPr lang="es-ES" sz="600" u="none" strike="noStrike">
                          <a:effectLst/>
                        </a:rPr>
                        <a:t>PONDERADO HABILIDAD</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NUNCA</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CASI NUNCA</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A VECES</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CASI SIEMPRE</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SIEMPRE</a:t>
                      </a:r>
                      <a:endParaRPr lang="es-ES" sz="600" b="0" i="0" u="none" strike="noStrike">
                        <a:effectLst/>
                        <a:latin typeface="Arial" panose="020B0604020202020204" pitchFamily="34" charset="0"/>
                      </a:endParaRPr>
                    </a:p>
                  </a:txBody>
                  <a:tcPr marL="4939" marR="4939" marT="4939"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939" marR="4939" marT="4939" marB="0" anchor="b"/>
                </a:tc>
                <a:tc rowSpan="2">
                  <a:txBody>
                    <a:bodyPr/>
                    <a:lstStyle/>
                    <a:p>
                      <a:pPr algn="ctr" fontAlgn="ctr"/>
                      <a:r>
                        <a:rPr lang="es-ES" sz="600" u="none" strike="noStrike">
                          <a:effectLst/>
                        </a:rPr>
                        <a:t>PUNTAJE CONDUCTA</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08"/>
                  </a:ext>
                </a:extLst>
              </a:tr>
              <a:tr h="98139">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3</a:t>
                      </a:r>
                      <a:endParaRPr lang="es-ES" sz="600" b="1"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4939" marR="4939" marT="4939"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939" marR="4939" marT="4939" marB="0" anchor="b"/>
                </a:tc>
                <a:tc vMerge="1">
                  <a:txBody>
                    <a:bodyPr/>
                    <a:lstStyle/>
                    <a:p>
                      <a:endParaRPr lang="es-ES"/>
                    </a:p>
                  </a:txBody>
                  <a:tcPr/>
                </a:tc>
                <a:extLst>
                  <a:ext uri="{0D108BD9-81ED-4DB2-BD59-A6C34878D82A}">
                    <a16:rowId xmlns:a16="http://schemas.microsoft.com/office/drawing/2014/main" val="10009"/>
                  </a:ext>
                </a:extLst>
              </a:tr>
              <a:tr h="224265">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Acepta y se adapta facilmente a los cambios</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10"/>
                  </a:ext>
                </a:extLst>
              </a:tr>
              <a:tr h="281769">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dirty="0">
                          <a:effectLst/>
                        </a:rPr>
                        <a:t>Responde al cambio con flexibilidad</a:t>
                      </a:r>
                      <a:endParaRPr lang="es-ES" sz="600" b="0" i="0" u="none" strike="noStrike" dirty="0">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11"/>
                  </a:ext>
                </a:extLst>
              </a:tr>
              <a:tr h="368025">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Enfrenta de forma abierta, distintas situaciones del trabajo a las que no esta acostumbrado</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12"/>
                  </a:ext>
                </a:extLst>
              </a:tr>
              <a:tr h="224265">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Promuebe el cambio</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13"/>
                  </a:ext>
                </a:extLst>
              </a:tr>
              <a:tr h="115008">
                <a:tc>
                  <a:txBody>
                    <a:bodyPr/>
                    <a:lstStyle/>
                    <a:p>
                      <a:pPr algn="ctr" fontAlgn="b"/>
                      <a:r>
                        <a:rPr lang="es-ES" sz="600" u="none" strike="noStrike">
                          <a:effectLst/>
                        </a:rPr>
                        <a:t>4</a:t>
                      </a:r>
                      <a:endParaRPr lang="es-ES" sz="600" b="0" i="0" u="none" strike="noStrike">
                        <a:solidFill>
                          <a:srgbClr val="D9D9D9"/>
                        </a:solidFill>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dirty="0">
                        <a:effectLst/>
                        <a:latin typeface="Arial" panose="020B0604020202020204" pitchFamily="34" charset="0"/>
                      </a:endParaRPr>
                    </a:p>
                  </a:txBody>
                  <a:tcPr marL="4939" marR="4939" marT="4939"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14"/>
                  </a:ext>
                </a:extLst>
              </a:tr>
              <a:tr h="98139">
                <a:tc>
                  <a:txBody>
                    <a:bodyPr/>
                    <a:lstStyle/>
                    <a:p>
                      <a:pPr algn="ctr" fontAlgn="b"/>
                      <a:endParaRPr lang="es-ES" sz="600" b="0" i="0" u="none" strike="noStrike">
                        <a:solidFill>
                          <a:srgbClr val="D9D9D9"/>
                        </a:solidFill>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ctr"/>
                      <a:endParaRPr lang="es-ES" sz="600" b="1"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15"/>
                  </a:ext>
                </a:extLst>
              </a:tr>
              <a:tr h="377470">
                <a:tc gridSpan="3">
                  <a:txBody>
                    <a:bodyPr/>
                    <a:lstStyle/>
                    <a:p>
                      <a:pPr algn="ctr" fontAlgn="ctr"/>
                      <a:r>
                        <a:rPr lang="es-ES" sz="600" u="none" strike="noStrike">
                          <a:effectLst/>
                        </a:rPr>
                        <a:t>COLABORACION</a:t>
                      </a:r>
                      <a:endParaRPr lang="es-ES" sz="600" b="1" i="0" u="none" strike="noStrike">
                        <a:effectLst/>
                        <a:latin typeface="Arial" panose="020B0604020202020204" pitchFamily="34" charset="0"/>
                      </a:endParaRPr>
                    </a:p>
                  </a:txBody>
                  <a:tcPr marL="4939" marR="4939" marT="4939" marB="0" anchor="ctr"/>
                </a:tc>
                <a:tc hMerge="1">
                  <a:txBody>
                    <a:bodyPr/>
                    <a:lstStyle/>
                    <a:p>
                      <a:endParaRPr lang="es-ES"/>
                    </a:p>
                  </a:txBody>
                  <a:tcPr/>
                </a:tc>
                <a:tc hMerge="1">
                  <a:txBody>
                    <a:bodyPr/>
                    <a:lstStyle/>
                    <a:p>
                      <a:endParaRPr lang="es-ES"/>
                    </a:p>
                  </a:txBody>
                  <a:tcPr/>
                </a:tc>
                <a:tc>
                  <a:txBody>
                    <a:bodyPr/>
                    <a:lstStyle/>
                    <a:p>
                      <a:pPr algn="ctr" fontAlgn="ctr"/>
                      <a:r>
                        <a:rPr lang="es-ES" sz="600" u="none" strike="noStrike" dirty="0">
                          <a:effectLst/>
                        </a:rPr>
                        <a:t>PONDERADO HABILIDAD</a:t>
                      </a:r>
                      <a:endParaRPr lang="es-ES" sz="600" b="0" i="0" u="none" strike="noStrike" dirty="0">
                        <a:effectLst/>
                        <a:latin typeface="Arial" panose="020B0604020202020204" pitchFamily="34" charset="0"/>
                      </a:endParaRPr>
                    </a:p>
                  </a:txBody>
                  <a:tcPr marL="4939" marR="4939" marT="4939" marB="0" anchor="ctr"/>
                </a:tc>
                <a:tc>
                  <a:txBody>
                    <a:bodyPr/>
                    <a:lstStyle/>
                    <a:p>
                      <a:pPr algn="ctr" fontAlgn="ctr"/>
                      <a:r>
                        <a:rPr lang="es-ES" sz="600" u="none" strike="noStrike">
                          <a:effectLst/>
                        </a:rPr>
                        <a:t>NUNCA</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CASI NUNCA</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A VECES</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CASI SIEMPRE</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SIEMPRE</a:t>
                      </a:r>
                      <a:endParaRPr lang="es-ES" sz="600" b="0" i="0" u="none" strike="noStrike">
                        <a:effectLst/>
                        <a:latin typeface="Arial" panose="020B0604020202020204" pitchFamily="34" charset="0"/>
                      </a:endParaRPr>
                    </a:p>
                  </a:txBody>
                  <a:tcPr marL="4939" marR="4939" marT="4939"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939" marR="4939" marT="4939" marB="0" anchor="b"/>
                </a:tc>
                <a:tc rowSpan="2">
                  <a:txBody>
                    <a:bodyPr/>
                    <a:lstStyle/>
                    <a:p>
                      <a:pPr algn="ctr" fontAlgn="ctr"/>
                      <a:r>
                        <a:rPr lang="es-ES" sz="600" u="none" strike="noStrike">
                          <a:effectLst/>
                        </a:rPr>
                        <a:t>PUNTAJE CONDUCTA</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16"/>
                  </a:ext>
                </a:extLst>
              </a:tr>
              <a:tr h="98139">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2</a:t>
                      </a:r>
                      <a:endParaRPr lang="es-ES" sz="600" b="1"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4939" marR="4939" marT="4939"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939" marR="4939" marT="4939" marB="0" anchor="b"/>
                </a:tc>
                <a:tc vMerge="1">
                  <a:txBody>
                    <a:bodyPr/>
                    <a:lstStyle/>
                    <a:p>
                      <a:endParaRPr lang="es-ES"/>
                    </a:p>
                  </a:txBody>
                  <a:tcPr/>
                </a:tc>
                <a:extLst>
                  <a:ext uri="{0D108BD9-81ED-4DB2-BD59-A6C34878D82A}">
                    <a16:rowId xmlns:a16="http://schemas.microsoft.com/office/drawing/2014/main" val="10017"/>
                  </a:ext>
                </a:extLst>
              </a:tr>
              <a:tr h="224265">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Ayuda en el logro de los objetivos articulando sus actuaciones con los demas</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18"/>
                  </a:ext>
                </a:extLst>
              </a:tr>
              <a:tr h="281769">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Cumple  los compromisos que adquiere</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19"/>
                  </a:ext>
                </a:extLst>
              </a:tr>
              <a:tr h="368025">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4939" marR="4939" marT="4939" marB="0" anchor="ctr"/>
                </a:tc>
                <a:tc gridSpan="2">
                  <a:txBody>
                    <a:bodyPr/>
                    <a:lstStyle/>
                    <a:p>
                      <a:pPr algn="just" fontAlgn="ctr"/>
                      <a:r>
                        <a:rPr lang="es-ES" sz="600" u="none" strike="noStrike">
                          <a:effectLst/>
                        </a:rPr>
                        <a:t>Facilita la labor de sus superiores  y compañeros de trabajo</a:t>
                      </a:r>
                      <a:endParaRPr lang="es-ES" sz="600" b="0" i="0" u="none" strike="noStrike">
                        <a:effectLst/>
                        <a:latin typeface="Arial" panose="020B0604020202020204" pitchFamily="34" charset="0"/>
                      </a:endParaRPr>
                    </a:p>
                  </a:txBody>
                  <a:tcPr marL="4939" marR="4939" marT="493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939" marR="4939" marT="493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20"/>
                  </a:ext>
                </a:extLst>
              </a:tr>
              <a:tr h="115008">
                <a:tc>
                  <a:txBody>
                    <a:bodyPr/>
                    <a:lstStyle/>
                    <a:p>
                      <a:pPr algn="ctr" fontAlgn="b"/>
                      <a:r>
                        <a:rPr lang="es-ES" sz="600" u="none" strike="noStrike">
                          <a:effectLst/>
                        </a:rPr>
                        <a:t>3</a:t>
                      </a:r>
                      <a:endParaRPr lang="es-ES" sz="600" b="0" i="0" u="none" strike="noStrike">
                        <a:solidFill>
                          <a:srgbClr val="D9D9D9"/>
                        </a:solidFill>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4939" marR="4939" marT="4939" marB="0" anchor="ctr"/>
                </a:tc>
                <a:extLst>
                  <a:ext uri="{0D108BD9-81ED-4DB2-BD59-A6C34878D82A}">
                    <a16:rowId xmlns:a16="http://schemas.microsoft.com/office/drawing/2014/main" val="10021"/>
                  </a:ext>
                </a:extLst>
              </a:tr>
              <a:tr h="98139">
                <a:tc>
                  <a:txBody>
                    <a:bodyPr/>
                    <a:lstStyle/>
                    <a:p>
                      <a:pPr algn="ctr" fontAlgn="b"/>
                      <a:endParaRPr lang="es-ES" sz="600" b="0" i="0" u="none" strike="noStrike">
                        <a:solidFill>
                          <a:srgbClr val="D9D9D9"/>
                        </a:solidFill>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r" fontAlgn="b"/>
                      <a:endParaRPr lang="es-ES" sz="600" b="0" i="0" u="none" strike="noStrike">
                        <a:effectLst/>
                        <a:latin typeface="Arial" panose="020B0604020202020204" pitchFamily="34" charset="0"/>
                      </a:endParaRPr>
                    </a:p>
                  </a:txBody>
                  <a:tcPr marL="4939" marR="4939" marT="4939" marB="0" anchor="b"/>
                </a:tc>
                <a:tc>
                  <a:txBody>
                    <a:bodyPr/>
                    <a:lstStyle/>
                    <a:p>
                      <a:pPr algn="l" fontAlgn="b"/>
                      <a:endParaRPr lang="es-ES" sz="600" b="0" i="0" u="none" strike="noStrike">
                        <a:effectLst/>
                        <a:latin typeface="Arial" panose="020B0604020202020204" pitchFamily="34" charset="0"/>
                      </a:endParaRPr>
                    </a:p>
                  </a:txBody>
                  <a:tcPr marL="4939" marR="4939" marT="4939" marB="0" anchor="b"/>
                </a:tc>
                <a:tc>
                  <a:txBody>
                    <a:bodyPr/>
                    <a:lstStyle/>
                    <a:p>
                      <a:pPr algn="ctr" fontAlgn="ctr"/>
                      <a:endParaRPr lang="es-ES" sz="600" b="1" i="0" u="none" strike="noStrike" dirty="0">
                        <a:effectLst/>
                        <a:latin typeface="Arial" panose="020B0604020202020204" pitchFamily="34" charset="0"/>
                      </a:endParaRPr>
                    </a:p>
                  </a:txBody>
                  <a:tcPr marL="4939" marR="4939" marT="4939" marB="0" anchor="ctr"/>
                </a:tc>
                <a:extLst>
                  <a:ext uri="{0D108BD9-81ED-4DB2-BD59-A6C34878D82A}">
                    <a16:rowId xmlns:a16="http://schemas.microsoft.com/office/drawing/2014/main" val="10022"/>
                  </a:ext>
                </a:extLst>
              </a:tr>
            </a:tbl>
          </a:graphicData>
        </a:graphic>
      </p:graphicFrame>
    </p:spTree>
    <p:extLst>
      <p:ext uri="{BB962C8B-B14F-4D97-AF65-F5344CB8AC3E}">
        <p14:creationId xmlns:p14="http://schemas.microsoft.com/office/powerpoint/2010/main" val="1899715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Marcador de contenido 4"/>
          <p:cNvGraphicFramePr>
            <a:graphicFrameLocks noGrp="1"/>
          </p:cNvGraphicFramePr>
          <p:nvPr>
            <p:ph idx="1"/>
            <p:extLst>
              <p:ext uri="{D42A27DB-BD31-4B8C-83A1-F6EECF244321}">
                <p14:modId xmlns:p14="http://schemas.microsoft.com/office/powerpoint/2010/main" val="3863140719"/>
              </p:ext>
            </p:extLst>
          </p:nvPr>
        </p:nvGraphicFramePr>
        <p:xfrm>
          <a:off x="1223160" y="949640"/>
          <a:ext cx="4158464" cy="5046874"/>
        </p:xfrm>
        <a:graphic>
          <a:graphicData uri="http://schemas.openxmlformats.org/drawingml/2006/table">
            <a:tbl>
              <a:tblPr>
                <a:tableStyleId>{5C22544A-7EE6-4342-B048-85BDC9FD1C3A}</a:tableStyleId>
              </a:tblPr>
              <a:tblGrid>
                <a:gridCol w="132014">
                  <a:extLst>
                    <a:ext uri="{9D8B030D-6E8A-4147-A177-3AD203B41FA5}">
                      <a16:colId xmlns:a16="http://schemas.microsoft.com/office/drawing/2014/main" val="20000"/>
                    </a:ext>
                  </a:extLst>
                </a:gridCol>
                <a:gridCol w="550061">
                  <a:extLst>
                    <a:ext uri="{9D8B030D-6E8A-4147-A177-3AD203B41FA5}">
                      <a16:colId xmlns:a16="http://schemas.microsoft.com/office/drawing/2014/main" val="20001"/>
                    </a:ext>
                  </a:extLst>
                </a:gridCol>
                <a:gridCol w="1327482">
                  <a:extLst>
                    <a:ext uri="{9D8B030D-6E8A-4147-A177-3AD203B41FA5}">
                      <a16:colId xmlns:a16="http://schemas.microsoft.com/office/drawing/2014/main" val="20002"/>
                    </a:ext>
                  </a:extLst>
                </a:gridCol>
                <a:gridCol w="286033">
                  <a:extLst>
                    <a:ext uri="{9D8B030D-6E8A-4147-A177-3AD203B41FA5}">
                      <a16:colId xmlns:a16="http://schemas.microsoft.com/office/drawing/2014/main" val="20003"/>
                    </a:ext>
                  </a:extLst>
                </a:gridCol>
                <a:gridCol w="269530">
                  <a:extLst>
                    <a:ext uri="{9D8B030D-6E8A-4147-A177-3AD203B41FA5}">
                      <a16:colId xmlns:a16="http://schemas.microsoft.com/office/drawing/2014/main" val="20004"/>
                    </a:ext>
                  </a:extLst>
                </a:gridCol>
                <a:gridCol w="269530">
                  <a:extLst>
                    <a:ext uri="{9D8B030D-6E8A-4147-A177-3AD203B41FA5}">
                      <a16:colId xmlns:a16="http://schemas.microsoft.com/office/drawing/2014/main" val="20005"/>
                    </a:ext>
                  </a:extLst>
                </a:gridCol>
                <a:gridCol w="280531">
                  <a:extLst>
                    <a:ext uri="{9D8B030D-6E8A-4147-A177-3AD203B41FA5}">
                      <a16:colId xmlns:a16="http://schemas.microsoft.com/office/drawing/2014/main" val="20006"/>
                    </a:ext>
                  </a:extLst>
                </a:gridCol>
                <a:gridCol w="278697">
                  <a:extLst>
                    <a:ext uri="{9D8B030D-6E8A-4147-A177-3AD203B41FA5}">
                      <a16:colId xmlns:a16="http://schemas.microsoft.com/office/drawing/2014/main" val="20007"/>
                    </a:ext>
                  </a:extLst>
                </a:gridCol>
                <a:gridCol w="258529">
                  <a:extLst>
                    <a:ext uri="{9D8B030D-6E8A-4147-A177-3AD203B41FA5}">
                      <a16:colId xmlns:a16="http://schemas.microsoft.com/office/drawing/2014/main" val="20008"/>
                    </a:ext>
                  </a:extLst>
                </a:gridCol>
                <a:gridCol w="190688">
                  <a:extLst>
                    <a:ext uri="{9D8B030D-6E8A-4147-A177-3AD203B41FA5}">
                      <a16:colId xmlns:a16="http://schemas.microsoft.com/office/drawing/2014/main" val="20009"/>
                    </a:ext>
                  </a:extLst>
                </a:gridCol>
                <a:gridCol w="315369">
                  <a:extLst>
                    <a:ext uri="{9D8B030D-6E8A-4147-A177-3AD203B41FA5}">
                      <a16:colId xmlns:a16="http://schemas.microsoft.com/office/drawing/2014/main" val="20010"/>
                    </a:ext>
                  </a:extLst>
                </a:gridCol>
              </a:tblGrid>
              <a:tr h="96037">
                <a:tc gridSpan="4">
                  <a:txBody>
                    <a:bodyPr/>
                    <a:lstStyle/>
                    <a:p>
                      <a:pPr algn="ctr" fontAlgn="ctr"/>
                      <a:r>
                        <a:rPr lang="es-ES" sz="600" u="none" strike="noStrike" dirty="0">
                          <a:effectLst/>
                        </a:rPr>
                        <a:t>FACTOR DE EVALUACIÓN</a:t>
                      </a:r>
                      <a:endParaRPr lang="es-ES" sz="600" b="1" i="0" u="none" strike="noStrike" dirty="0">
                        <a:solidFill>
                          <a:srgbClr val="FFFFFF"/>
                        </a:solidFill>
                        <a:effectLst/>
                        <a:latin typeface="Arial" panose="020B0604020202020204" pitchFamily="34" charset="0"/>
                      </a:endParaRPr>
                    </a:p>
                  </a:txBody>
                  <a:tcPr marL="4475" marR="4475" marT="4475"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algn="ctr" fontAlgn="ctr"/>
                      <a:r>
                        <a:rPr lang="es-ES" sz="600" u="none" strike="noStrike">
                          <a:effectLst/>
                        </a:rPr>
                        <a:t>PONDERADO</a:t>
                      </a:r>
                      <a:endParaRPr lang="es-ES" sz="600" b="1" i="0" u="none" strike="noStrike">
                        <a:solidFill>
                          <a:srgbClr val="FFFFFF"/>
                        </a:solidFill>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extLst>
                  <a:ext uri="{0D108BD9-81ED-4DB2-BD59-A6C34878D82A}">
                    <a16:rowId xmlns:a16="http://schemas.microsoft.com/office/drawing/2014/main" val="10000"/>
                  </a:ext>
                </a:extLst>
              </a:tr>
              <a:tr h="94395">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extLst>
                  <a:ext uri="{0D108BD9-81ED-4DB2-BD59-A6C34878D82A}">
                    <a16:rowId xmlns:a16="http://schemas.microsoft.com/office/drawing/2014/main" val="10001"/>
                  </a:ext>
                </a:extLst>
              </a:tr>
              <a:tr h="184386">
                <a:tc gridSpan="2">
                  <a:txBody>
                    <a:bodyPr/>
                    <a:lstStyle/>
                    <a:p>
                      <a:pPr algn="ctr" fontAlgn="ctr"/>
                      <a:r>
                        <a:rPr lang="es-ES" sz="600" u="none" strike="noStrike" dirty="0">
                          <a:effectLst/>
                        </a:rPr>
                        <a:t>FACTOR III</a:t>
                      </a:r>
                      <a:endParaRPr lang="es-ES" sz="600" b="1" i="0" u="none" strike="noStrike" dirty="0">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just" fontAlgn="ctr"/>
                      <a:r>
                        <a:rPr lang="es-ES" sz="600" u="none" strike="noStrike" dirty="0">
                          <a:effectLst/>
                        </a:rPr>
                        <a:t>EVALUACIÓN CONOCIMIENTOS Y COMPRENSIONES ESENCIALES</a:t>
                      </a:r>
                      <a:endParaRPr lang="es-ES" sz="600" b="1" i="0" u="none" strike="noStrike" dirty="0">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10</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a:txBody>
                    <a:bodyPr/>
                    <a:lstStyle/>
                    <a:p>
                      <a:pPr algn="r" fontAlgn="ctr"/>
                      <a:r>
                        <a:rPr lang="es-ES" sz="600" u="none" strike="noStrike">
                          <a:effectLst/>
                        </a:rPr>
                        <a:t>0,0</a:t>
                      </a:r>
                      <a:endParaRPr lang="es-ES" sz="600" b="1" i="0" u="none" strike="noStrike">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02"/>
                  </a:ext>
                </a:extLst>
              </a:tr>
              <a:tr h="94395">
                <a:tc>
                  <a:txBody>
                    <a:bodyPr/>
                    <a:lstStyle/>
                    <a:p>
                      <a:pPr algn="ctr" fontAlgn="b"/>
                      <a:endParaRPr lang="es-ES" sz="600" b="1" i="0" u="none" strike="noStrike">
                        <a:solidFill>
                          <a:srgbClr val="D9D9D9"/>
                        </a:solidFill>
                        <a:effectLst/>
                        <a:latin typeface="Arial" panose="020B0604020202020204" pitchFamily="34" charset="0"/>
                      </a:endParaRPr>
                    </a:p>
                  </a:txBody>
                  <a:tcPr marL="4475" marR="4475" marT="4475" marB="0" anchor="b"/>
                </a:tc>
                <a:tc>
                  <a:txBody>
                    <a:bodyPr/>
                    <a:lstStyle/>
                    <a:p>
                      <a:pPr algn="l" fontAlgn="b"/>
                      <a:endParaRPr lang="es-ES" sz="600" b="1" i="0" u="none" strike="noStrike">
                        <a:effectLst/>
                        <a:latin typeface="Arial" panose="020B0604020202020204" pitchFamily="34" charset="0"/>
                      </a:endParaRPr>
                    </a:p>
                  </a:txBody>
                  <a:tcPr marL="4475" marR="4475" marT="4475" marB="0" anchor="b"/>
                </a:tc>
                <a:tc>
                  <a:txBody>
                    <a:bodyPr/>
                    <a:lstStyle/>
                    <a:p>
                      <a:pPr algn="l" fontAlgn="b"/>
                      <a:endParaRPr lang="es-ES" sz="600" b="1" i="0" u="none" strike="noStrike">
                        <a:effectLst/>
                        <a:latin typeface="Arial" panose="020B0604020202020204" pitchFamily="34" charset="0"/>
                      </a:endParaRPr>
                    </a:p>
                  </a:txBody>
                  <a:tcPr marL="4475" marR="4475" marT="4475" marB="0" anchor="b"/>
                </a:tc>
                <a:tc>
                  <a:txBody>
                    <a:bodyPr/>
                    <a:lstStyle/>
                    <a:p>
                      <a:pPr algn="ctr" fontAlgn="b"/>
                      <a:endParaRPr lang="es-ES" sz="600" b="1"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ctr" fontAlgn="ctr"/>
                      <a:endParaRPr lang="es-ES" sz="600" b="1"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03"/>
                  </a:ext>
                </a:extLst>
              </a:tr>
              <a:tr h="364368">
                <a:tc rowSpan="9" gridSpan="2">
                  <a:txBody>
                    <a:bodyPr/>
                    <a:lstStyle/>
                    <a:p>
                      <a:pPr algn="ctr" fontAlgn="ctr"/>
                      <a:r>
                        <a:rPr lang="es-ES" sz="600" u="none" strike="noStrike">
                          <a:effectLst/>
                        </a:rPr>
                        <a:t>Aspectos a Evaluar</a:t>
                      </a:r>
                      <a:endParaRPr lang="es-ES" sz="600" b="1" i="0" u="none" strike="noStrike">
                        <a:effectLst/>
                        <a:latin typeface="Arial" panose="020B0604020202020204" pitchFamily="34" charset="0"/>
                      </a:endParaRPr>
                    </a:p>
                  </a:txBody>
                  <a:tcPr marL="4475" marR="4475" marT="4475" marB="0" anchor="ctr"/>
                </a:tc>
                <a:tc rowSpan="9" hMerge="1">
                  <a:txBody>
                    <a:bodyPr/>
                    <a:lstStyle/>
                    <a:p>
                      <a:endParaRPr lang="es-ES"/>
                    </a:p>
                  </a:txBody>
                  <a:tcPr/>
                </a:tc>
                <a:tc gridSpan="2">
                  <a:txBody>
                    <a:bodyPr/>
                    <a:lstStyle/>
                    <a:p>
                      <a:pPr algn="l" fontAlgn="ctr"/>
                      <a:r>
                        <a:rPr lang="es-ES" sz="600" u="none" strike="noStrike" dirty="0">
                          <a:effectLst/>
                        </a:rPr>
                        <a:t>FORMACIÓN</a:t>
                      </a:r>
                      <a:endParaRPr lang="es-ES" sz="600" b="1" i="0" u="none" strike="noStrike" dirty="0">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6</a:t>
                      </a:r>
                      <a:endParaRPr lang="es-ES" sz="600" b="1"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El conocimiento es?</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Certificado?</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Valoración Conocimiento</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04"/>
                  </a:ext>
                </a:extLst>
              </a:tr>
              <a:tr h="187270">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a. Reglamento Agua Potable y Saneamiento Básico Titulo C.</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05"/>
                  </a:ext>
                </a:extLst>
              </a:tr>
              <a:tr h="184386">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b. Principios de funcionamiento y estructuras de agua.</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06"/>
                  </a:ext>
                </a:extLst>
              </a:tr>
              <a:tr h="94395">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c. Ensayos de dosificación</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07"/>
                  </a:ext>
                </a:extLst>
              </a:tr>
              <a:tr h="134452">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d .Normatividad calidad de agua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08"/>
                  </a:ext>
                </a:extLst>
              </a:tr>
              <a:tr h="184386">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e. Química básica relacionada con la potabilización del agua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dirty="0">
                          <a:effectLst/>
                        </a:rPr>
                        <a:t>0,5</a:t>
                      </a:r>
                      <a:endParaRPr lang="es-ES" sz="600" b="0" i="0" u="none" strike="noStrike" dirty="0">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09"/>
                  </a:ext>
                </a:extLst>
              </a:tr>
              <a:tr h="184386">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f. sistemas de conversión de unidades( peso- volumen)</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10"/>
                  </a:ext>
                </a:extLst>
              </a:tr>
              <a:tr h="148857">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g. técnicas de preservación, recolección, muestra.</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0,5</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11"/>
                  </a:ext>
                </a:extLst>
              </a:tr>
              <a:tr h="94395">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h. seguridad industrial</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0,5</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12"/>
                  </a:ext>
                </a:extLst>
              </a:tr>
              <a:tr h="94395">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l" fontAlgn="ctr"/>
                      <a:endParaRPr lang="es-ES" sz="600" b="0" i="0" u="none" strike="noStrike">
                        <a:effectLst/>
                        <a:latin typeface="Arial" panose="020B0604020202020204" pitchFamily="34" charset="0"/>
                      </a:endParaRPr>
                    </a:p>
                  </a:txBody>
                  <a:tcPr marL="4475" marR="4475" marT="4475" marB="0" anchor="ctr"/>
                </a:tc>
                <a:tc>
                  <a:txBody>
                    <a:bodyPr/>
                    <a:lstStyle/>
                    <a:p>
                      <a:pPr algn="l" fontAlgn="ctr"/>
                      <a:endParaRPr lang="es-ES" sz="600" b="0" i="0" u="none" strike="noStrike">
                        <a:effectLst/>
                        <a:latin typeface="Arial" panose="020B0604020202020204" pitchFamily="34" charset="0"/>
                      </a:endParaRPr>
                    </a:p>
                  </a:txBody>
                  <a:tcPr marL="4475" marR="4475" marT="4475" marB="0" anchor="ctr"/>
                </a:tc>
                <a:tc gridSpan="2">
                  <a:txBody>
                    <a:bodyPr/>
                    <a:lstStyle/>
                    <a:p>
                      <a:pPr algn="ctr" fontAlgn="ctr"/>
                      <a:r>
                        <a:rPr lang="es-ES" sz="600" u="none" strike="noStrike">
                          <a:effectLst/>
                        </a:rPr>
                        <a:t>$ 6</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13"/>
                  </a:ext>
                </a:extLst>
              </a:tr>
              <a:tr h="94395">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l" fontAlgn="ctr"/>
                      <a:endParaRPr lang="es-ES" sz="600" b="0" i="0" u="none" strike="noStrike">
                        <a:effectLst/>
                        <a:latin typeface="Arial" panose="020B0604020202020204" pitchFamily="34" charset="0"/>
                      </a:endParaRPr>
                    </a:p>
                  </a:txBody>
                  <a:tcPr marL="4475" marR="4475" marT="4475" marB="0" anchor="ctr"/>
                </a:tc>
                <a:tc>
                  <a:txBody>
                    <a:bodyPr/>
                    <a:lstStyle/>
                    <a:p>
                      <a:pPr algn="l"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l"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14"/>
                  </a:ext>
                </a:extLst>
              </a:tr>
              <a:tr h="94395">
                <a:tc>
                  <a:txBody>
                    <a:bodyPr/>
                    <a:lstStyle/>
                    <a:p>
                      <a:pPr algn="ctr" fontAlgn="b"/>
                      <a:endParaRPr lang="es-ES" sz="600" b="1" i="0" u="none" strike="noStrike">
                        <a:solidFill>
                          <a:srgbClr val="D9D9D9"/>
                        </a:solidFill>
                        <a:effectLst/>
                        <a:latin typeface="Arial" panose="020B0604020202020204" pitchFamily="34" charset="0"/>
                      </a:endParaRPr>
                    </a:p>
                  </a:txBody>
                  <a:tcPr marL="4475" marR="4475" marT="4475" marB="0" anchor="b"/>
                </a:tc>
                <a:tc>
                  <a:txBody>
                    <a:bodyPr/>
                    <a:lstStyle/>
                    <a:p>
                      <a:pPr algn="l" fontAlgn="b"/>
                      <a:endParaRPr lang="es-ES" sz="600" b="1" i="0" u="none" strike="noStrike">
                        <a:effectLst/>
                        <a:latin typeface="Arial" panose="020B0604020202020204" pitchFamily="34" charset="0"/>
                      </a:endParaRPr>
                    </a:p>
                  </a:txBody>
                  <a:tcPr marL="4475" marR="4475" marT="4475" marB="0" anchor="b"/>
                </a:tc>
                <a:tc>
                  <a:txBody>
                    <a:bodyPr/>
                    <a:lstStyle/>
                    <a:p>
                      <a:pPr algn="l" fontAlgn="b"/>
                      <a:endParaRPr lang="es-ES" sz="600" b="1" i="0" u="none" strike="noStrike">
                        <a:effectLst/>
                        <a:latin typeface="Arial" panose="020B0604020202020204" pitchFamily="34" charset="0"/>
                      </a:endParaRPr>
                    </a:p>
                  </a:txBody>
                  <a:tcPr marL="4475" marR="4475" marT="4475" marB="0" anchor="b"/>
                </a:tc>
                <a:tc>
                  <a:txBody>
                    <a:bodyPr/>
                    <a:lstStyle/>
                    <a:p>
                      <a:pPr algn="ctr" fontAlgn="b"/>
                      <a:endParaRPr lang="es-ES" sz="600" b="1"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r"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ctr" fontAlgn="ctr"/>
                      <a:endParaRPr lang="es-ES" sz="600" b="1"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15"/>
                  </a:ext>
                </a:extLst>
              </a:tr>
              <a:tr h="153659">
                <a:tc rowSpan="2" gridSpan="2">
                  <a:txBody>
                    <a:bodyPr/>
                    <a:lstStyle/>
                    <a:p>
                      <a:pPr algn="ctr" fontAlgn="ctr"/>
                      <a:r>
                        <a:rPr lang="es-ES" sz="600" u="none" strike="noStrike">
                          <a:effectLst/>
                        </a:rPr>
                        <a:t>Aspectos a Evaluar</a:t>
                      </a:r>
                      <a:endParaRPr lang="es-ES" sz="600" b="1" i="0" u="none" strike="noStrike">
                        <a:effectLst/>
                        <a:latin typeface="Arial" panose="020B0604020202020204" pitchFamily="34" charset="0"/>
                      </a:endParaRPr>
                    </a:p>
                  </a:txBody>
                  <a:tcPr marL="4475" marR="4475" marT="4475" marB="0" anchor="ctr"/>
                </a:tc>
                <a:tc rowSpan="2" hMerge="1">
                  <a:txBody>
                    <a:bodyPr/>
                    <a:lstStyle/>
                    <a:p>
                      <a:endParaRPr lang="es-ES"/>
                    </a:p>
                  </a:txBody>
                  <a:tcPr/>
                </a:tc>
                <a:tc gridSpan="2">
                  <a:txBody>
                    <a:bodyPr/>
                    <a:lstStyle/>
                    <a:p>
                      <a:pPr algn="l" fontAlgn="ctr"/>
                      <a:r>
                        <a:rPr lang="es-ES" sz="600" u="none" strike="noStrike">
                          <a:effectLst/>
                        </a:rPr>
                        <a:t>EDUACIÓN</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16"/>
                  </a:ext>
                </a:extLst>
              </a:tr>
              <a:tr h="184386">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TECNICO EN GESTION AMBIENTAL, CONTROL AMBIENTAL O CARRERAS A FINES</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17"/>
                  </a:ext>
                </a:extLst>
              </a:tr>
              <a:tr h="94395">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l" fontAlgn="ctr"/>
                      <a:endParaRPr lang="es-ES" sz="600" b="0" i="0" u="none" strike="noStrike">
                        <a:effectLst/>
                        <a:latin typeface="Arial" panose="020B0604020202020204" pitchFamily="34" charset="0"/>
                      </a:endParaRPr>
                    </a:p>
                  </a:txBody>
                  <a:tcPr marL="4475" marR="4475" marT="4475" marB="0" anchor="ctr"/>
                </a:tc>
                <a:tc>
                  <a:txBody>
                    <a:bodyPr/>
                    <a:lstStyle/>
                    <a:p>
                      <a:pPr algn="l" fontAlgn="ctr"/>
                      <a:endParaRPr lang="es-ES" sz="600" b="0" i="0" u="none" strike="noStrike">
                        <a:effectLst/>
                        <a:latin typeface="Arial" panose="020B0604020202020204" pitchFamily="34" charset="0"/>
                      </a:endParaRPr>
                    </a:p>
                  </a:txBody>
                  <a:tcPr marL="4475" marR="4475" marT="4475" marB="0" anchor="ctr"/>
                </a:tc>
                <a:tc gridSpan="2">
                  <a:txBody>
                    <a:bodyPr/>
                    <a:lstStyle/>
                    <a:p>
                      <a:pPr algn="ctr" fontAlgn="ctr"/>
                      <a:r>
                        <a:rPr lang="es-ES" sz="600" u="none" strike="noStrike">
                          <a:effectLst/>
                        </a:rPr>
                        <a:t>$ 4</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18"/>
                  </a:ext>
                </a:extLst>
              </a:tr>
              <a:tr h="120046">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extLst>
                  <a:ext uri="{0D108BD9-81ED-4DB2-BD59-A6C34878D82A}">
                    <a16:rowId xmlns:a16="http://schemas.microsoft.com/office/drawing/2014/main" val="10019"/>
                  </a:ext>
                </a:extLst>
              </a:tr>
              <a:tr h="96037">
                <a:tc gridSpan="4">
                  <a:txBody>
                    <a:bodyPr/>
                    <a:lstStyle/>
                    <a:p>
                      <a:pPr algn="ctr" fontAlgn="ctr"/>
                      <a:r>
                        <a:rPr lang="es-ES" sz="600" u="none" strike="noStrike">
                          <a:effectLst/>
                        </a:rPr>
                        <a:t>FACTOR DE EVALUACIÓN</a:t>
                      </a:r>
                      <a:endParaRPr lang="es-ES" sz="600" b="1" i="0" u="none" strike="noStrike">
                        <a:solidFill>
                          <a:srgbClr val="FFFFFF"/>
                        </a:solidFill>
                        <a:effectLst/>
                        <a:latin typeface="Arial" panose="020B0604020202020204" pitchFamily="34" charset="0"/>
                      </a:endParaRPr>
                    </a:p>
                  </a:txBody>
                  <a:tcPr marL="4475" marR="4475" marT="4475"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algn="ctr" fontAlgn="ctr"/>
                      <a:r>
                        <a:rPr lang="es-ES" sz="600" u="none" strike="noStrike">
                          <a:effectLst/>
                        </a:rPr>
                        <a:t>PONDERADO</a:t>
                      </a:r>
                      <a:endParaRPr lang="es-ES" sz="600" b="1" i="0" u="none" strike="noStrike">
                        <a:solidFill>
                          <a:srgbClr val="FFFFFF"/>
                        </a:solidFill>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tc>
                  <a:txBody>
                    <a:bodyPr/>
                    <a:lstStyle/>
                    <a:p>
                      <a:pPr algn="l" fontAlgn="ctr"/>
                      <a:r>
                        <a:rPr lang="es-ES" sz="600" u="none" strike="noStrike">
                          <a:effectLst/>
                        </a:rPr>
                        <a:t> </a:t>
                      </a:r>
                      <a:endParaRPr lang="es-ES" sz="600" b="1" i="0" u="none" strike="noStrike">
                        <a:solidFill>
                          <a:srgbClr val="FFFFFF"/>
                        </a:solidFill>
                        <a:effectLst/>
                        <a:latin typeface="Arial" panose="020B0604020202020204" pitchFamily="34" charset="0"/>
                      </a:endParaRPr>
                    </a:p>
                  </a:txBody>
                  <a:tcPr marL="4475" marR="4475" marT="4475" marB="0" anchor="ctr"/>
                </a:tc>
                <a:extLst>
                  <a:ext uri="{0D108BD9-81ED-4DB2-BD59-A6C34878D82A}">
                    <a16:rowId xmlns:a16="http://schemas.microsoft.com/office/drawing/2014/main" val="10020"/>
                  </a:ext>
                </a:extLst>
              </a:tr>
              <a:tr h="94395">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tc>
                  <a:txBody>
                    <a:bodyPr/>
                    <a:lstStyle/>
                    <a:p>
                      <a:pPr algn="l" fontAlgn="b"/>
                      <a:endParaRPr lang="es-ES" sz="600" b="0" i="0" u="none" strike="noStrike">
                        <a:effectLst/>
                        <a:latin typeface="Arial" panose="020B0604020202020204" pitchFamily="34" charset="0"/>
                      </a:endParaRPr>
                    </a:p>
                  </a:txBody>
                  <a:tcPr marL="4475" marR="4475" marT="4475" marB="0" anchor="b"/>
                </a:tc>
                <a:extLst>
                  <a:ext uri="{0D108BD9-81ED-4DB2-BD59-A6C34878D82A}">
                    <a16:rowId xmlns:a16="http://schemas.microsoft.com/office/drawing/2014/main" val="10021"/>
                  </a:ext>
                </a:extLst>
              </a:tr>
              <a:tr h="184386">
                <a:tc gridSpan="2">
                  <a:txBody>
                    <a:bodyPr/>
                    <a:lstStyle/>
                    <a:p>
                      <a:pPr algn="ctr" fontAlgn="ctr"/>
                      <a:r>
                        <a:rPr lang="es-ES" sz="600" u="none" strike="noStrike">
                          <a:effectLst/>
                        </a:rPr>
                        <a:t>FACTOR IV</a:t>
                      </a:r>
                      <a:endParaRPr lang="es-ES" sz="600" b="1"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just" fontAlgn="ctr"/>
                      <a:r>
                        <a:rPr lang="es-ES" sz="600" u="none" strike="noStrike">
                          <a:effectLst/>
                        </a:rPr>
                        <a:t>CERTIFICACION NORMAS DE COMPETENCIA LABORAL APLICABLES</a:t>
                      </a:r>
                      <a:endParaRPr lang="es-ES" sz="600" b="1"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10</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gridSpan="2">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1" i="0" u="none" strike="noStrike">
                        <a:effectLst/>
                        <a:latin typeface="Arial" panose="020B0604020202020204" pitchFamily="34" charset="0"/>
                      </a:endParaRPr>
                    </a:p>
                  </a:txBody>
                  <a:tcPr marL="4475" marR="4475" marT="4475" marB="0" anchor="ctr"/>
                </a:tc>
                <a:tc hMerge="1">
                  <a:txBody>
                    <a:bodyPr/>
                    <a:lstStyle/>
                    <a:p>
                      <a:endParaRPr lang="es-ES"/>
                    </a:p>
                  </a:txBody>
                  <a:tcPr/>
                </a:tc>
                <a:extLst>
                  <a:ext uri="{0D108BD9-81ED-4DB2-BD59-A6C34878D82A}">
                    <a16:rowId xmlns:a16="http://schemas.microsoft.com/office/drawing/2014/main" val="10022"/>
                  </a:ext>
                </a:extLst>
              </a:tr>
              <a:tr h="94395">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just" fontAlgn="ctr"/>
                      <a:endParaRPr lang="es-ES" sz="600" b="1" i="0" u="none" strike="noStrike">
                        <a:effectLst/>
                        <a:latin typeface="Arial" panose="020B0604020202020204" pitchFamily="34" charset="0"/>
                      </a:endParaRPr>
                    </a:p>
                  </a:txBody>
                  <a:tcPr marL="4475" marR="4475" marT="4475" marB="0" anchor="ctr"/>
                </a:tc>
                <a:tc>
                  <a:txBody>
                    <a:bodyPr/>
                    <a:lstStyle/>
                    <a:p>
                      <a:pPr algn="just" fontAlgn="ctr"/>
                      <a:endParaRPr lang="es-ES" sz="600" b="1"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ctr" fontAlgn="ctr"/>
                      <a:endParaRPr lang="es-ES" sz="600" b="0" i="0" u="none" strike="noStrike">
                        <a:effectLst/>
                        <a:latin typeface="Arial" panose="020B0604020202020204" pitchFamily="34" charset="0"/>
                      </a:endParaRPr>
                    </a:p>
                  </a:txBody>
                  <a:tcPr marL="4475" marR="4475" marT="4475" marB="0" anchor="ctr"/>
                </a:tc>
                <a:tc>
                  <a:txBody>
                    <a:bodyPr/>
                    <a:lstStyle/>
                    <a:p>
                      <a:pPr algn="l" fontAlgn="ctr"/>
                      <a:endParaRPr lang="es-ES" sz="600" b="0" i="0" u="none" strike="noStrike">
                        <a:effectLst/>
                        <a:latin typeface="Arial" panose="020B0604020202020204" pitchFamily="34" charset="0"/>
                      </a:endParaRPr>
                    </a:p>
                  </a:txBody>
                  <a:tcPr marL="4475" marR="4475" marT="4475" marB="0" anchor="ctr"/>
                </a:tc>
                <a:tc>
                  <a:txBody>
                    <a:bodyPr/>
                    <a:lstStyle/>
                    <a:p>
                      <a:pPr algn="l" fontAlgn="ctr"/>
                      <a:endParaRPr lang="es-ES" sz="600" b="1" i="0" u="none" strike="noStrike">
                        <a:effectLst/>
                        <a:latin typeface="Arial" panose="020B0604020202020204" pitchFamily="34" charset="0"/>
                      </a:endParaRPr>
                    </a:p>
                  </a:txBody>
                  <a:tcPr marL="4475" marR="4475" marT="4475" marB="0" anchor="ctr"/>
                </a:tc>
                <a:tc>
                  <a:txBody>
                    <a:bodyPr/>
                    <a:lstStyle/>
                    <a:p>
                      <a:pPr algn="l" fontAlgn="ctr"/>
                      <a:endParaRPr lang="es-ES" sz="600" b="1" i="0" u="none" strike="noStrike">
                        <a:effectLst/>
                        <a:latin typeface="Arial" panose="020B0604020202020204" pitchFamily="34" charset="0"/>
                      </a:endParaRPr>
                    </a:p>
                  </a:txBody>
                  <a:tcPr marL="4475" marR="4475" marT="4475" marB="0" anchor="ctr"/>
                </a:tc>
                <a:tc>
                  <a:txBody>
                    <a:bodyPr/>
                    <a:lstStyle/>
                    <a:p>
                      <a:pPr algn="l" fontAlgn="ctr"/>
                      <a:endParaRPr lang="es-ES" sz="600" b="1" i="0" u="none" strike="noStrike">
                        <a:effectLst/>
                        <a:latin typeface="Arial" panose="020B0604020202020204" pitchFamily="34" charset="0"/>
                      </a:endParaRPr>
                    </a:p>
                  </a:txBody>
                  <a:tcPr marL="4475" marR="4475" marT="4475" marB="0" anchor="ctr"/>
                </a:tc>
                <a:tc>
                  <a:txBody>
                    <a:bodyPr/>
                    <a:lstStyle/>
                    <a:p>
                      <a:pPr algn="l" fontAlgn="ctr"/>
                      <a:endParaRPr lang="es-ES" sz="600" b="1" i="0" u="none" strike="noStrike">
                        <a:effectLst/>
                        <a:latin typeface="Arial" panose="020B0604020202020204" pitchFamily="34" charset="0"/>
                      </a:endParaRPr>
                    </a:p>
                  </a:txBody>
                  <a:tcPr marL="4475" marR="4475" marT="4475" marB="0" anchor="ctr"/>
                </a:tc>
                <a:extLst>
                  <a:ext uri="{0D108BD9-81ED-4DB2-BD59-A6C34878D82A}">
                    <a16:rowId xmlns:a16="http://schemas.microsoft.com/office/drawing/2014/main" val="10023"/>
                  </a:ext>
                </a:extLst>
              </a:tr>
              <a:tr h="254496">
                <a:tc rowSpan="5" gridSpan="2">
                  <a:txBody>
                    <a:bodyPr/>
                    <a:lstStyle/>
                    <a:p>
                      <a:pPr algn="l" fontAlgn="ctr"/>
                      <a:r>
                        <a:rPr lang="es-ES" sz="600" u="none" strike="noStrike">
                          <a:effectLst/>
                        </a:rPr>
                        <a:t>Normas y Competencias Laborales aplicables</a:t>
                      </a:r>
                      <a:endParaRPr lang="es-ES" sz="600" b="1" i="0" u="none" strike="noStrike">
                        <a:effectLst/>
                        <a:latin typeface="Arial" panose="020B0604020202020204" pitchFamily="34" charset="0"/>
                      </a:endParaRPr>
                    </a:p>
                  </a:txBody>
                  <a:tcPr marL="4475" marR="4475" marT="4475" marB="0" anchor="ctr"/>
                </a:tc>
                <a:tc rowSpan="5" hMerge="1">
                  <a:txBody>
                    <a:bodyPr/>
                    <a:lstStyle/>
                    <a:p>
                      <a:endParaRPr lang="es-ES"/>
                    </a:p>
                  </a:txBody>
                  <a:tcPr/>
                </a:tc>
                <a:tc gridSpan="2">
                  <a:txBody>
                    <a:bodyPr/>
                    <a:lstStyle/>
                    <a:p>
                      <a:pPr algn="l" fontAlgn="ctr"/>
                      <a:r>
                        <a:rPr lang="es-ES" sz="600" u="none" strike="noStrike">
                          <a:effectLst/>
                        </a:rPr>
                        <a:t>CERTIFICACIÓN NORMAS COMPETENCIA LABORALES APLICABLES</a:t>
                      </a:r>
                      <a:endParaRPr lang="es-ES" sz="600" b="1"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10</a:t>
                      </a:r>
                      <a:endParaRPr lang="es-ES" sz="600" b="1"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1" i="0" u="none" strike="noStrike">
                        <a:effectLst/>
                        <a:latin typeface="Arial" panose="020B0604020202020204" pitchFamily="34" charset="0"/>
                      </a:endParaRPr>
                    </a:p>
                  </a:txBody>
                  <a:tcPr marL="4475" marR="4475" marT="4475" marB="0" anchor="ctr"/>
                </a:tc>
                <a:tc gridSpan="2">
                  <a:txBody>
                    <a:bodyPr/>
                    <a:lstStyle/>
                    <a:p>
                      <a:pPr algn="ctr" fontAlgn="ctr"/>
                      <a:r>
                        <a:rPr lang="es-ES" sz="600" u="none" strike="noStrike">
                          <a:effectLst/>
                        </a:rPr>
                        <a:t>Certifica SI/No</a:t>
                      </a:r>
                      <a:endParaRPr lang="es-ES" sz="600" b="1"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Valoración competencia</a:t>
                      </a:r>
                      <a:endParaRPr lang="es-ES" sz="600" b="1" i="0" u="none" strike="noStrike">
                        <a:effectLst/>
                        <a:latin typeface="Arial" panose="020B0604020202020204" pitchFamily="34" charset="0"/>
                      </a:endParaRPr>
                    </a:p>
                  </a:txBody>
                  <a:tcPr marL="4475" marR="4475" marT="4475" marB="0" anchor="ctr"/>
                </a:tc>
                <a:tc hMerge="1">
                  <a:txBody>
                    <a:bodyPr/>
                    <a:lstStyle/>
                    <a:p>
                      <a:endParaRPr lang="es-ES"/>
                    </a:p>
                  </a:txBody>
                  <a:tcPr/>
                </a:tc>
                <a:extLst>
                  <a:ext uri="{0D108BD9-81ED-4DB2-BD59-A6C34878D82A}">
                    <a16:rowId xmlns:a16="http://schemas.microsoft.com/office/drawing/2014/main" val="10024"/>
                  </a:ext>
                </a:extLst>
              </a:tr>
              <a:tr h="307316">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280201136 Asegurar la gestión operativa de productos químicos en procesos de tratamiento según procedimiento establecido.</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extLst>
                  <a:ext uri="{0D108BD9-81ED-4DB2-BD59-A6C34878D82A}">
                    <a16:rowId xmlns:a16="http://schemas.microsoft.com/office/drawing/2014/main" val="10025"/>
                  </a:ext>
                </a:extLst>
              </a:tr>
              <a:tr h="274377">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280201137 caracterizar agua en el sistema de potabilización de acuerdo con el estado del proceso y las normas técnicas.</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gridSpan="2">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extLst>
                  <a:ext uri="{0D108BD9-81ED-4DB2-BD59-A6C34878D82A}">
                    <a16:rowId xmlns:a16="http://schemas.microsoft.com/office/drawing/2014/main" val="10026"/>
                  </a:ext>
                </a:extLst>
              </a:tr>
              <a:tr h="360136">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280201139 captar agua cruda para el sistema de potabilización de acuerdo con las normas técnicas y ambientales vigentes.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extLst>
                  <a:ext uri="{0D108BD9-81ED-4DB2-BD59-A6C34878D82A}">
                    <a16:rowId xmlns:a16="http://schemas.microsoft.com/office/drawing/2014/main" val="10027"/>
                  </a:ext>
                </a:extLst>
              </a:tr>
              <a:tr h="360136">
                <a:tc gridSpan="2"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280201140 operar los equipos y componentes de los sistemas de potabilización.</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gridSpan="2">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extLst>
                  <a:ext uri="{0D108BD9-81ED-4DB2-BD59-A6C34878D82A}">
                    <a16:rowId xmlns:a16="http://schemas.microsoft.com/office/drawing/2014/main" val="10028"/>
                  </a:ext>
                </a:extLst>
              </a:tr>
              <a:tr h="96037">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ctr" fontAlgn="ctr"/>
                      <a:endParaRPr lang="es-ES" sz="600" b="1" i="0" u="none" strike="noStrike">
                        <a:effectLst/>
                        <a:latin typeface="Arial" panose="020B0604020202020204" pitchFamily="34" charset="0"/>
                      </a:endParaRPr>
                    </a:p>
                  </a:txBody>
                  <a:tcPr marL="4475" marR="4475" marT="4475" marB="0" anchor="ctr"/>
                </a:tc>
                <a:tc>
                  <a:txBody>
                    <a:bodyPr/>
                    <a:lstStyle/>
                    <a:p>
                      <a:pPr algn="just" fontAlgn="ctr"/>
                      <a:endParaRPr lang="es-ES" sz="600" b="1" i="0" u="none" strike="noStrike">
                        <a:effectLst/>
                        <a:latin typeface="Arial" panose="020B0604020202020204" pitchFamily="34" charset="0"/>
                      </a:endParaRPr>
                    </a:p>
                  </a:txBody>
                  <a:tcPr marL="4475" marR="4475" marT="4475" marB="0" anchor="ctr"/>
                </a:tc>
                <a:tc>
                  <a:txBody>
                    <a:bodyPr/>
                    <a:lstStyle/>
                    <a:p>
                      <a:pPr algn="just" fontAlgn="ctr"/>
                      <a:endParaRPr lang="es-ES" sz="600" b="1" i="0" u="none" strike="noStrike">
                        <a:effectLst/>
                        <a:latin typeface="Arial" panose="020B0604020202020204" pitchFamily="34" charset="0"/>
                      </a:endParaRPr>
                    </a:p>
                  </a:txBody>
                  <a:tcPr marL="4475" marR="4475" marT="4475" marB="0" anchor="ctr"/>
                </a:tc>
                <a:tc gridSpan="2">
                  <a:txBody>
                    <a:bodyPr/>
                    <a:lstStyle/>
                    <a:p>
                      <a:pPr algn="ctr" fontAlgn="ctr"/>
                      <a:r>
                        <a:rPr lang="es-ES" sz="600" u="none" strike="noStrike">
                          <a:effectLst/>
                        </a:rPr>
                        <a:t>$ 13</a:t>
                      </a:r>
                      <a:endParaRPr lang="es-ES" sz="600" b="0" i="0" u="none" strike="noStrike">
                        <a:effectLst/>
                        <a:latin typeface="Arial" panose="020B0604020202020204" pitchFamily="34" charset="0"/>
                      </a:endParaRPr>
                    </a:p>
                  </a:txBody>
                  <a:tcPr marL="4475" marR="4475" marT="4475"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475" marR="4475" marT="4475" marB="0" anchor="ctr"/>
                </a:tc>
                <a:tc>
                  <a:txBody>
                    <a:bodyPr/>
                    <a:lstStyle/>
                    <a:p>
                      <a:pPr algn="l" fontAlgn="ctr"/>
                      <a:endParaRPr lang="es-ES" sz="600" b="1" i="0" u="none" strike="noStrike">
                        <a:effectLst/>
                        <a:latin typeface="Arial" panose="020B0604020202020204" pitchFamily="34" charset="0"/>
                      </a:endParaRPr>
                    </a:p>
                  </a:txBody>
                  <a:tcPr marL="4475" marR="4475" marT="4475" marB="0" anchor="ctr"/>
                </a:tc>
                <a:tc>
                  <a:txBody>
                    <a:bodyPr/>
                    <a:lstStyle/>
                    <a:p>
                      <a:pPr algn="l" fontAlgn="ctr"/>
                      <a:endParaRPr lang="es-ES" sz="600" b="1" i="0" u="none" strike="noStrike">
                        <a:effectLst/>
                        <a:latin typeface="Arial" panose="020B0604020202020204" pitchFamily="34" charset="0"/>
                      </a:endParaRPr>
                    </a:p>
                  </a:txBody>
                  <a:tcPr marL="4475" marR="4475" marT="4475" marB="0" anchor="ctr"/>
                </a:tc>
                <a:tc>
                  <a:txBody>
                    <a:bodyPr/>
                    <a:lstStyle/>
                    <a:p>
                      <a:pPr algn="l" fontAlgn="ctr"/>
                      <a:endParaRPr lang="es-ES" sz="600" b="1" i="0" u="none" strike="noStrike">
                        <a:effectLst/>
                        <a:latin typeface="Arial" panose="020B0604020202020204" pitchFamily="34" charset="0"/>
                      </a:endParaRPr>
                    </a:p>
                  </a:txBody>
                  <a:tcPr marL="4475" marR="4475" marT="4475" marB="0" anchor="ctr"/>
                </a:tc>
                <a:tc>
                  <a:txBody>
                    <a:bodyPr/>
                    <a:lstStyle/>
                    <a:p>
                      <a:pPr algn="l" fontAlgn="ctr"/>
                      <a:endParaRPr lang="es-ES" sz="600" b="1" i="0" u="none" strike="noStrike" dirty="0">
                        <a:effectLst/>
                        <a:latin typeface="Arial" panose="020B0604020202020204" pitchFamily="34" charset="0"/>
                      </a:endParaRPr>
                    </a:p>
                  </a:txBody>
                  <a:tcPr marL="4475" marR="4475" marT="4475" marB="0" anchor="ctr"/>
                </a:tc>
                <a:extLst>
                  <a:ext uri="{0D108BD9-81ED-4DB2-BD59-A6C34878D82A}">
                    <a16:rowId xmlns:a16="http://schemas.microsoft.com/office/drawing/2014/main" val="10029"/>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4236198285"/>
              </p:ext>
            </p:extLst>
          </p:nvPr>
        </p:nvGraphicFramePr>
        <p:xfrm>
          <a:off x="5467350" y="932270"/>
          <a:ext cx="4029077" cy="5015759"/>
        </p:xfrm>
        <a:graphic>
          <a:graphicData uri="http://schemas.openxmlformats.org/drawingml/2006/table">
            <a:tbl>
              <a:tblPr>
                <a:tableStyleId>{5C22544A-7EE6-4342-B048-85BDC9FD1C3A}</a:tableStyleId>
              </a:tblPr>
              <a:tblGrid>
                <a:gridCol w="127796">
                  <a:extLst>
                    <a:ext uri="{9D8B030D-6E8A-4147-A177-3AD203B41FA5}">
                      <a16:colId xmlns:a16="http://schemas.microsoft.com/office/drawing/2014/main" val="20000"/>
                    </a:ext>
                  </a:extLst>
                </a:gridCol>
                <a:gridCol w="167479">
                  <a:extLst>
                    <a:ext uri="{9D8B030D-6E8A-4147-A177-3AD203B41FA5}">
                      <a16:colId xmlns:a16="http://schemas.microsoft.com/office/drawing/2014/main" val="20001"/>
                    </a:ext>
                  </a:extLst>
                </a:gridCol>
                <a:gridCol w="364999">
                  <a:extLst>
                    <a:ext uri="{9D8B030D-6E8A-4147-A177-3AD203B41FA5}">
                      <a16:colId xmlns:a16="http://schemas.microsoft.com/office/drawing/2014/main" val="20002"/>
                    </a:ext>
                  </a:extLst>
                </a:gridCol>
                <a:gridCol w="1285045">
                  <a:extLst>
                    <a:ext uri="{9D8B030D-6E8A-4147-A177-3AD203B41FA5}">
                      <a16:colId xmlns:a16="http://schemas.microsoft.com/office/drawing/2014/main" val="20003"/>
                    </a:ext>
                  </a:extLst>
                </a:gridCol>
                <a:gridCol w="276888">
                  <a:extLst>
                    <a:ext uri="{9D8B030D-6E8A-4147-A177-3AD203B41FA5}">
                      <a16:colId xmlns:a16="http://schemas.microsoft.com/office/drawing/2014/main" val="20004"/>
                    </a:ext>
                  </a:extLst>
                </a:gridCol>
                <a:gridCol w="262688">
                  <a:extLst>
                    <a:ext uri="{9D8B030D-6E8A-4147-A177-3AD203B41FA5}">
                      <a16:colId xmlns:a16="http://schemas.microsoft.com/office/drawing/2014/main" val="20005"/>
                    </a:ext>
                  </a:extLst>
                </a:gridCol>
                <a:gridCol w="262688">
                  <a:extLst>
                    <a:ext uri="{9D8B030D-6E8A-4147-A177-3AD203B41FA5}">
                      <a16:colId xmlns:a16="http://schemas.microsoft.com/office/drawing/2014/main" val="20006"/>
                    </a:ext>
                  </a:extLst>
                </a:gridCol>
                <a:gridCol w="271563">
                  <a:extLst>
                    <a:ext uri="{9D8B030D-6E8A-4147-A177-3AD203B41FA5}">
                      <a16:colId xmlns:a16="http://schemas.microsoft.com/office/drawing/2014/main" val="20007"/>
                    </a:ext>
                  </a:extLst>
                </a:gridCol>
                <a:gridCol w="269788">
                  <a:extLst>
                    <a:ext uri="{9D8B030D-6E8A-4147-A177-3AD203B41FA5}">
                      <a16:colId xmlns:a16="http://schemas.microsoft.com/office/drawing/2014/main" val="20008"/>
                    </a:ext>
                  </a:extLst>
                </a:gridCol>
                <a:gridCol w="250264">
                  <a:extLst>
                    <a:ext uri="{9D8B030D-6E8A-4147-A177-3AD203B41FA5}">
                      <a16:colId xmlns:a16="http://schemas.microsoft.com/office/drawing/2014/main" val="20009"/>
                    </a:ext>
                  </a:extLst>
                </a:gridCol>
                <a:gridCol w="184592">
                  <a:extLst>
                    <a:ext uri="{9D8B030D-6E8A-4147-A177-3AD203B41FA5}">
                      <a16:colId xmlns:a16="http://schemas.microsoft.com/office/drawing/2014/main" val="20010"/>
                    </a:ext>
                  </a:extLst>
                </a:gridCol>
                <a:gridCol w="305287">
                  <a:extLst>
                    <a:ext uri="{9D8B030D-6E8A-4147-A177-3AD203B41FA5}">
                      <a16:colId xmlns:a16="http://schemas.microsoft.com/office/drawing/2014/main" val="20011"/>
                    </a:ext>
                  </a:extLst>
                </a:gridCol>
              </a:tblGrid>
              <a:tr h="95241">
                <a:tc>
                  <a:txBody>
                    <a:bodyPr/>
                    <a:lstStyle/>
                    <a:p>
                      <a:pPr algn="l" fontAlgn="b"/>
                      <a:endParaRPr lang="es-ES" sz="600" b="0" i="0" u="none" strike="noStrike" dirty="0">
                        <a:effectLst/>
                        <a:latin typeface="Arial" panose="020B0604020202020204" pitchFamily="34" charset="0"/>
                      </a:endParaRPr>
                    </a:p>
                  </a:txBody>
                  <a:tcPr marL="4874" marR="4874" marT="4874" marB="0" anchor="b"/>
                </a:tc>
                <a:tc gridSpan="2">
                  <a:txBody>
                    <a:bodyPr/>
                    <a:lstStyle/>
                    <a:p>
                      <a:pPr algn="l" fontAlgn="b"/>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extLst>
                  <a:ext uri="{0D108BD9-81ED-4DB2-BD59-A6C34878D82A}">
                    <a16:rowId xmlns:a16="http://schemas.microsoft.com/office/drawing/2014/main" val="10000"/>
                  </a:ext>
                </a:extLst>
              </a:tr>
              <a:tr h="196083">
                <a:tc gridSpan="12">
                  <a:txBody>
                    <a:bodyPr/>
                    <a:lstStyle/>
                    <a:p>
                      <a:pPr algn="ctr" fontAlgn="b"/>
                      <a:r>
                        <a:rPr lang="es-ES" sz="600" u="none" strike="noStrike">
                          <a:effectLst/>
                        </a:rPr>
                        <a:t>ESCALA DE VALORACIÓN</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95241">
                <a:tc gridSpan="3">
                  <a:txBody>
                    <a:bodyPr/>
                    <a:lstStyle/>
                    <a:p>
                      <a:pPr algn="ctr" fontAlgn="b"/>
                      <a:r>
                        <a:rPr lang="es-ES" sz="600" u="none" strike="noStrike">
                          <a:effectLst/>
                        </a:rPr>
                        <a:t>Factor</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a:txBody>
                    <a:bodyPr/>
                    <a:lstStyle/>
                    <a:p>
                      <a:pPr algn="l" fontAlgn="b"/>
                      <a:r>
                        <a:rPr lang="es-ES" sz="600" u="none" strike="noStrike">
                          <a:effectLst/>
                        </a:rPr>
                        <a:t>Tipo de Factor</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Puntaje</a:t>
                      </a:r>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gridSpan="3">
                  <a:txBody>
                    <a:bodyPr/>
                    <a:lstStyle/>
                    <a:p>
                      <a:pPr algn="ctr" fontAlgn="b"/>
                      <a:r>
                        <a:rPr lang="es-ES" sz="600" u="none" strike="noStrike">
                          <a:effectLst/>
                        </a:rPr>
                        <a:t>Nivel de Desempeño</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gridSpan="3">
                  <a:txBody>
                    <a:bodyPr/>
                    <a:lstStyle/>
                    <a:p>
                      <a:pPr algn="ctr" fontAlgn="b"/>
                      <a:r>
                        <a:rPr lang="es-ES" sz="600" u="none" strike="noStrike">
                          <a:effectLst/>
                        </a:rPr>
                        <a:t>Escala</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2"/>
                  </a:ext>
                </a:extLst>
              </a:tr>
              <a:tr h="328299">
                <a:tc gridSpan="2">
                  <a:txBody>
                    <a:bodyPr/>
                    <a:lstStyle/>
                    <a:p>
                      <a:pPr algn="l" fontAlgn="ctr"/>
                      <a:r>
                        <a:rPr lang="es-ES" sz="600" u="none" strike="noStrike">
                          <a:effectLst/>
                        </a:rPr>
                        <a:t>FACTOR I</a:t>
                      </a:r>
                      <a:endParaRPr lang="es-ES" sz="600" b="0" i="0" u="none" strike="noStrike">
                        <a:effectLst/>
                        <a:latin typeface="Arial" panose="020B0604020202020204" pitchFamily="34" charset="0"/>
                      </a:endParaRPr>
                    </a:p>
                  </a:txBody>
                  <a:tcPr marL="4874" marR="4874" marT="4874" marB="0" anchor="ctr"/>
                </a:tc>
                <a:tc hMerge="1">
                  <a:txBody>
                    <a:bodyPr/>
                    <a:lstStyle/>
                    <a:p>
                      <a:pPr algn="l" fontAlgn="ctr"/>
                      <a:endParaRPr lang="es-ES" sz="500" b="0" i="0" u="none" strike="noStrike">
                        <a:effectLst/>
                        <a:latin typeface="Arial" panose="020B0604020202020204" pitchFamily="34" charset="0"/>
                      </a:endParaRPr>
                    </a:p>
                  </a:txBody>
                  <a:tcPr marL="4874" marR="4874" marT="4874" marB="0" anchor="ctr"/>
                </a:tc>
                <a:tc>
                  <a:txBody>
                    <a:bodyPr/>
                    <a:lstStyle/>
                    <a:p>
                      <a:pPr algn="l" fontAlgn="ctr"/>
                      <a:r>
                        <a:rPr lang="es-ES" sz="600" u="none" strike="noStrike" dirty="0">
                          <a:effectLst/>
                        </a:rPr>
                        <a:t> </a:t>
                      </a:r>
                      <a:endParaRPr lang="es-ES" sz="600" b="0" i="0" u="none" strike="noStrike" dirty="0">
                        <a:effectLst/>
                        <a:latin typeface="Arial" panose="020B0604020202020204" pitchFamily="34" charset="0"/>
                      </a:endParaRPr>
                    </a:p>
                  </a:txBody>
                  <a:tcPr marL="4874" marR="4874" marT="4874" marB="0" anchor="ctr"/>
                </a:tc>
                <a:tc>
                  <a:txBody>
                    <a:bodyPr/>
                    <a:lstStyle/>
                    <a:p>
                      <a:pPr algn="l" fontAlgn="ctr"/>
                      <a:r>
                        <a:rPr lang="es-ES" sz="600" u="none" strike="noStrike" dirty="0">
                          <a:effectLst/>
                        </a:rPr>
                        <a:t>EVALUACIÓN DE FUNCIONES ESENCIALES</a:t>
                      </a:r>
                      <a:endParaRPr lang="es-ES" sz="600" b="0" i="0" u="none" strike="noStrike" dirty="0">
                        <a:effectLst/>
                        <a:latin typeface="Arial" panose="020B0604020202020204" pitchFamily="34" charset="0"/>
                      </a:endParaRPr>
                    </a:p>
                  </a:txBody>
                  <a:tcPr marL="4874" marR="4874" marT="4874" marB="0" anchor="ctr"/>
                </a:tc>
                <a:tc>
                  <a:txBody>
                    <a:bodyPr/>
                    <a:lstStyle/>
                    <a:p>
                      <a:pPr algn="ctr" fontAlgn="ctr"/>
                      <a:r>
                        <a:rPr lang="es-ES" sz="600" u="none" strike="noStrike">
                          <a:effectLst/>
                        </a:rPr>
                        <a:t>50</a:t>
                      </a:r>
                      <a:endParaRPr lang="es-ES" sz="600" b="0" i="0" u="none" strike="noStrike">
                        <a:effectLst/>
                        <a:latin typeface="Arial" panose="020B0604020202020204" pitchFamily="34" charset="0"/>
                      </a:endParaRPr>
                    </a:p>
                  </a:txBody>
                  <a:tcPr marL="4874" marR="4874" marT="4874" marB="0" anchor="ctr"/>
                </a:tc>
                <a:tc>
                  <a:txBody>
                    <a:bodyPr/>
                    <a:lstStyle/>
                    <a:p>
                      <a:pPr algn="l" fontAlgn="b"/>
                      <a:endParaRPr lang="es-ES" sz="600" b="0" i="0" u="none" strike="noStrike">
                        <a:effectLst/>
                        <a:latin typeface="Arial" panose="020B0604020202020204" pitchFamily="34" charset="0"/>
                      </a:endParaRPr>
                    </a:p>
                  </a:txBody>
                  <a:tcPr marL="4874" marR="4874" marT="4874" marB="0" anchor="b"/>
                </a:tc>
                <a:tc gridSpan="3">
                  <a:txBody>
                    <a:bodyPr/>
                    <a:lstStyle/>
                    <a:p>
                      <a:pPr algn="l" fontAlgn="b"/>
                      <a:r>
                        <a:rPr lang="es-ES" sz="600" u="none" strike="noStrike">
                          <a:effectLst/>
                        </a:rPr>
                        <a:t>SOBRESALIENTE</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gridSpan="3">
                  <a:txBody>
                    <a:bodyPr/>
                    <a:lstStyle/>
                    <a:p>
                      <a:pPr algn="ctr" fontAlgn="b"/>
                      <a:r>
                        <a:rPr lang="es-ES" sz="600" u="none" strike="noStrike">
                          <a:effectLst/>
                        </a:rPr>
                        <a:t>91% - 100%</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3"/>
                  </a:ext>
                </a:extLst>
              </a:tr>
              <a:tr h="328299">
                <a:tc gridSpan="2">
                  <a:txBody>
                    <a:bodyPr/>
                    <a:lstStyle/>
                    <a:p>
                      <a:pPr algn="l" fontAlgn="ctr"/>
                      <a:r>
                        <a:rPr lang="es-ES" sz="600" u="none" strike="noStrike">
                          <a:effectLst/>
                        </a:rPr>
                        <a:t>FACTOR II</a:t>
                      </a:r>
                      <a:endParaRPr lang="es-ES" sz="600" b="0" i="0" u="none" strike="noStrike">
                        <a:effectLst/>
                        <a:latin typeface="Arial" panose="020B0604020202020204" pitchFamily="34" charset="0"/>
                      </a:endParaRPr>
                    </a:p>
                  </a:txBody>
                  <a:tcPr marL="4874" marR="4874" marT="4874" marB="0" anchor="ctr"/>
                </a:tc>
                <a:tc hMerge="1">
                  <a:txBody>
                    <a:bodyPr/>
                    <a:lstStyle/>
                    <a:p>
                      <a:pPr algn="l" fontAlgn="ctr"/>
                      <a:endParaRPr lang="es-ES" sz="500" b="0" i="0" u="none" strike="noStrike" dirty="0">
                        <a:effectLst/>
                        <a:latin typeface="Arial" panose="020B0604020202020204" pitchFamily="34" charset="0"/>
                      </a:endParaRPr>
                    </a:p>
                  </a:txBody>
                  <a:tcPr marL="4874" marR="4874" marT="4874" marB="0" anchor="ct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a:txBody>
                    <a:bodyPr/>
                    <a:lstStyle/>
                    <a:p>
                      <a:pPr algn="l" fontAlgn="ctr"/>
                      <a:r>
                        <a:rPr lang="es-ES" sz="600" u="none" strike="noStrike">
                          <a:effectLst/>
                        </a:rPr>
                        <a:t>EVALUACIÓN DE COMPETENCIAS COMPORTAMENTALES</a:t>
                      </a:r>
                      <a:endParaRPr lang="es-ES" sz="600" b="0" i="0" u="none" strike="noStrike">
                        <a:effectLst/>
                        <a:latin typeface="Arial" panose="020B0604020202020204" pitchFamily="34" charset="0"/>
                      </a:endParaRPr>
                    </a:p>
                  </a:txBody>
                  <a:tcPr marL="4874" marR="4874" marT="4874" marB="0" anchor="ctr"/>
                </a:tc>
                <a:tc>
                  <a:txBody>
                    <a:bodyPr/>
                    <a:lstStyle/>
                    <a:p>
                      <a:pPr algn="ctr" fontAlgn="ctr"/>
                      <a:r>
                        <a:rPr lang="es-ES" sz="600" u="none" strike="noStrike">
                          <a:effectLst/>
                        </a:rPr>
                        <a:t>30</a:t>
                      </a:r>
                      <a:endParaRPr lang="es-ES" sz="600" b="0" i="0" u="none" strike="noStrike">
                        <a:effectLst/>
                        <a:latin typeface="Arial" panose="020B0604020202020204" pitchFamily="34" charset="0"/>
                      </a:endParaRPr>
                    </a:p>
                  </a:txBody>
                  <a:tcPr marL="4874" marR="4874" marT="4874" marB="0" anchor="ctr"/>
                </a:tc>
                <a:tc>
                  <a:txBody>
                    <a:bodyPr/>
                    <a:lstStyle/>
                    <a:p>
                      <a:pPr algn="l" fontAlgn="b"/>
                      <a:endParaRPr lang="es-ES" sz="600" b="0" i="0" u="none" strike="noStrike">
                        <a:effectLst/>
                        <a:latin typeface="Arial" panose="020B0604020202020204" pitchFamily="34" charset="0"/>
                      </a:endParaRPr>
                    </a:p>
                  </a:txBody>
                  <a:tcPr marL="4874" marR="4874" marT="4874" marB="0" anchor="b"/>
                </a:tc>
                <a:tc gridSpan="2">
                  <a:txBody>
                    <a:bodyPr/>
                    <a:lstStyle/>
                    <a:p>
                      <a:pPr algn="l" fontAlgn="b"/>
                      <a:r>
                        <a:rPr lang="es-ES" sz="600" u="none" strike="noStrike">
                          <a:effectLst/>
                        </a:rPr>
                        <a:t>SATISFACTORIO</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gridSpan="3">
                  <a:txBody>
                    <a:bodyPr/>
                    <a:lstStyle/>
                    <a:p>
                      <a:pPr algn="ctr" fontAlgn="b"/>
                      <a:r>
                        <a:rPr lang="es-ES" sz="600" u="none" strike="noStrike">
                          <a:effectLst/>
                        </a:rPr>
                        <a:t>61% - 90%</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4"/>
                  </a:ext>
                </a:extLst>
              </a:tr>
              <a:tr h="328299">
                <a:tc gridSpan="2">
                  <a:txBody>
                    <a:bodyPr/>
                    <a:lstStyle/>
                    <a:p>
                      <a:pPr algn="l" fontAlgn="ctr"/>
                      <a:r>
                        <a:rPr lang="es-ES" sz="600" u="none" strike="noStrike">
                          <a:effectLst/>
                        </a:rPr>
                        <a:t>FACTOR III</a:t>
                      </a:r>
                      <a:endParaRPr lang="es-ES" sz="600" b="0" i="0" u="none" strike="noStrike">
                        <a:effectLst/>
                        <a:latin typeface="Arial" panose="020B0604020202020204" pitchFamily="34" charset="0"/>
                      </a:endParaRPr>
                    </a:p>
                  </a:txBody>
                  <a:tcPr marL="4874" marR="4874" marT="4874" marB="0" anchor="ctr"/>
                </a:tc>
                <a:tc hMerge="1">
                  <a:txBody>
                    <a:bodyPr/>
                    <a:lstStyle/>
                    <a:p>
                      <a:pPr algn="l" fontAlgn="ctr"/>
                      <a:endParaRPr lang="es-ES" sz="500" b="0" i="0" u="none" strike="noStrike">
                        <a:effectLst/>
                        <a:latin typeface="Arial" panose="020B0604020202020204" pitchFamily="34" charset="0"/>
                      </a:endParaRPr>
                    </a:p>
                  </a:txBody>
                  <a:tcPr marL="4874" marR="4874" marT="4874" marB="0" anchor="ct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a:txBody>
                    <a:bodyPr/>
                    <a:lstStyle/>
                    <a:p>
                      <a:pPr algn="l" fontAlgn="ctr"/>
                      <a:r>
                        <a:rPr lang="es-ES" sz="600" u="none" strike="noStrike" dirty="0">
                          <a:effectLst/>
                        </a:rPr>
                        <a:t>EVALUACIÓN DE COMPORTAMIENTOS Y COMPRENCIONES ESENCIALES</a:t>
                      </a:r>
                      <a:endParaRPr lang="es-ES" sz="600" b="0" i="0" u="none" strike="noStrike" dirty="0">
                        <a:effectLst/>
                        <a:latin typeface="Arial" panose="020B0604020202020204" pitchFamily="34" charset="0"/>
                      </a:endParaRPr>
                    </a:p>
                  </a:txBody>
                  <a:tcPr marL="4874" marR="4874" marT="4874" marB="0" anchor="ctr"/>
                </a:tc>
                <a:tc>
                  <a:txBody>
                    <a:bodyPr/>
                    <a:lstStyle/>
                    <a:p>
                      <a:pPr algn="ctr" fontAlgn="ctr"/>
                      <a:r>
                        <a:rPr lang="es-ES" sz="600" u="none" strike="noStrike">
                          <a:effectLst/>
                        </a:rPr>
                        <a:t>10</a:t>
                      </a:r>
                      <a:endParaRPr lang="es-ES" sz="600" b="0" i="0" u="none" strike="noStrike">
                        <a:effectLst/>
                        <a:latin typeface="Arial" panose="020B0604020202020204" pitchFamily="34" charset="0"/>
                      </a:endParaRPr>
                    </a:p>
                  </a:txBody>
                  <a:tcPr marL="4874" marR="4874" marT="4874" marB="0" anchor="ctr"/>
                </a:tc>
                <a:tc>
                  <a:txBody>
                    <a:bodyPr/>
                    <a:lstStyle/>
                    <a:p>
                      <a:pPr algn="l" fontAlgn="b"/>
                      <a:endParaRPr lang="es-ES" sz="600" b="0" i="0" u="none" strike="noStrike">
                        <a:effectLst/>
                        <a:latin typeface="Arial" panose="020B0604020202020204" pitchFamily="34" charset="0"/>
                      </a:endParaRPr>
                    </a:p>
                  </a:txBody>
                  <a:tcPr marL="4874" marR="4874" marT="4874" marB="0" anchor="b"/>
                </a:tc>
                <a:tc gridSpan="2">
                  <a:txBody>
                    <a:bodyPr/>
                    <a:lstStyle/>
                    <a:p>
                      <a:pPr algn="l" fontAlgn="b"/>
                      <a:r>
                        <a:rPr lang="es-ES" sz="600" u="none" strike="noStrike">
                          <a:effectLst/>
                        </a:rPr>
                        <a:t>ACEPTABLE</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gridSpan="3">
                  <a:txBody>
                    <a:bodyPr/>
                    <a:lstStyle/>
                    <a:p>
                      <a:pPr algn="ctr" fontAlgn="b"/>
                      <a:r>
                        <a:rPr lang="es-ES" sz="600" u="none" strike="noStrike">
                          <a:effectLst/>
                        </a:rPr>
                        <a:t>31% - 60%</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5"/>
                  </a:ext>
                </a:extLst>
              </a:tr>
              <a:tr h="358552">
                <a:tc gridSpan="2">
                  <a:txBody>
                    <a:bodyPr/>
                    <a:lstStyle/>
                    <a:p>
                      <a:pPr algn="l" fontAlgn="ctr"/>
                      <a:r>
                        <a:rPr lang="es-ES" sz="600" u="none" strike="noStrike">
                          <a:effectLst/>
                        </a:rPr>
                        <a:t>FACTOR IV</a:t>
                      </a:r>
                      <a:endParaRPr lang="es-ES" sz="600" b="0" i="0" u="none" strike="noStrike">
                        <a:effectLst/>
                        <a:latin typeface="Arial" panose="020B0604020202020204" pitchFamily="34" charset="0"/>
                      </a:endParaRPr>
                    </a:p>
                  </a:txBody>
                  <a:tcPr marL="4874" marR="4874" marT="4874" marB="0" anchor="ctr"/>
                </a:tc>
                <a:tc hMerge="1">
                  <a:txBody>
                    <a:bodyPr/>
                    <a:lstStyle/>
                    <a:p>
                      <a:pPr algn="l" fontAlgn="ctr"/>
                      <a:endParaRPr lang="es-ES" sz="500" b="0" i="0" u="none" strike="noStrike">
                        <a:effectLst/>
                        <a:latin typeface="Arial" panose="020B0604020202020204" pitchFamily="34" charset="0"/>
                      </a:endParaRPr>
                    </a:p>
                  </a:txBody>
                  <a:tcPr marL="4874" marR="4874" marT="4874" marB="0" anchor="ct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a:txBody>
                    <a:bodyPr/>
                    <a:lstStyle/>
                    <a:p>
                      <a:pPr algn="l" fontAlgn="ctr"/>
                      <a:r>
                        <a:rPr lang="es-ES" sz="600" u="none" strike="noStrike" dirty="0">
                          <a:effectLst/>
                        </a:rPr>
                        <a:t>CERTIFICACIÓN NORMAS DE COMPETENCIA LABORAL AOLICABLES</a:t>
                      </a:r>
                      <a:endParaRPr lang="es-ES" sz="600" b="0" i="0" u="none" strike="noStrike" dirty="0">
                        <a:effectLst/>
                        <a:latin typeface="Arial" panose="020B0604020202020204" pitchFamily="34" charset="0"/>
                      </a:endParaRPr>
                    </a:p>
                  </a:txBody>
                  <a:tcPr marL="4874" marR="4874" marT="4874" marB="0" anchor="ctr"/>
                </a:tc>
                <a:tc>
                  <a:txBody>
                    <a:bodyPr/>
                    <a:lstStyle/>
                    <a:p>
                      <a:pPr algn="ctr" fontAlgn="ctr"/>
                      <a:r>
                        <a:rPr lang="es-ES" sz="600" u="none" strike="noStrike">
                          <a:effectLst/>
                        </a:rPr>
                        <a:t>10</a:t>
                      </a:r>
                      <a:endParaRPr lang="es-ES" sz="600" b="0" i="0" u="none" strike="noStrike">
                        <a:effectLst/>
                        <a:latin typeface="Arial" panose="020B0604020202020204" pitchFamily="34" charset="0"/>
                      </a:endParaRPr>
                    </a:p>
                  </a:txBody>
                  <a:tcPr marL="4874" marR="4874" marT="4874" marB="0" anchor="ctr"/>
                </a:tc>
                <a:tc>
                  <a:txBody>
                    <a:bodyPr/>
                    <a:lstStyle/>
                    <a:p>
                      <a:pPr algn="l" fontAlgn="b"/>
                      <a:endParaRPr lang="es-ES" sz="600" b="0" i="0" u="none" strike="noStrike">
                        <a:effectLst/>
                        <a:latin typeface="Arial" panose="020B0604020202020204" pitchFamily="34" charset="0"/>
                      </a:endParaRPr>
                    </a:p>
                  </a:txBody>
                  <a:tcPr marL="4874" marR="4874" marT="4874" marB="0" anchor="b"/>
                </a:tc>
                <a:tc gridSpan="2">
                  <a:txBody>
                    <a:bodyPr/>
                    <a:lstStyle/>
                    <a:p>
                      <a:pPr algn="l" fontAlgn="b"/>
                      <a:r>
                        <a:rPr lang="es-ES" sz="600" u="none" strike="noStrike">
                          <a:effectLst/>
                        </a:rPr>
                        <a:t>DEFICIENTE</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gridSpan="3">
                  <a:txBody>
                    <a:bodyPr/>
                    <a:lstStyle/>
                    <a:p>
                      <a:pPr algn="ctr" fontAlgn="b"/>
                      <a:r>
                        <a:rPr lang="es-ES" sz="600" u="none" strike="noStrike">
                          <a:effectLst/>
                        </a:rPr>
                        <a:t>0% - 30%</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6"/>
                  </a:ext>
                </a:extLst>
              </a:tr>
              <a:tr h="145662">
                <a:tc gridSpan="2">
                  <a:txBody>
                    <a:bodyPr/>
                    <a:lstStyle/>
                    <a:p>
                      <a:pPr algn="l" fontAlgn="ctr"/>
                      <a:endParaRPr lang="es-ES" sz="600" b="0" i="0" u="none" strike="noStrike">
                        <a:effectLst/>
                        <a:latin typeface="Arial" panose="020B0604020202020204" pitchFamily="34" charset="0"/>
                      </a:endParaRPr>
                    </a:p>
                  </a:txBody>
                  <a:tcPr marL="4874" marR="4874" marT="4874" marB="0" anchor="ctr"/>
                </a:tc>
                <a:tc hMerge="1">
                  <a:txBody>
                    <a:bodyPr/>
                    <a:lstStyle/>
                    <a:p>
                      <a:pPr algn="l" fontAlgn="b"/>
                      <a:endParaRPr lang="es-ES" sz="500" b="0" i="0" u="none" strike="noStrike">
                        <a:effectLst/>
                        <a:latin typeface="Arial" panose="020B0604020202020204" pitchFamily="34" charset="0"/>
                      </a:endParaRPr>
                    </a:p>
                  </a:txBody>
                  <a:tcPr marL="4874" marR="4874" marT="4874" marB="0" anchor="b"/>
                </a:tc>
                <a:tc>
                  <a:txBody>
                    <a:bodyPr/>
                    <a:lstStyle/>
                    <a:p>
                      <a:endParaRPr lang="es-ES" sz="600"/>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100</a:t>
                      </a:r>
                      <a:endParaRPr lang="es-ES" sz="600" b="1"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ctr" fontAlgn="b"/>
                      <a:endParaRPr lang="es-ES" sz="600" b="0" i="0" u="none" strike="noStrike">
                        <a:effectLst/>
                        <a:latin typeface="Arial" panose="020B0604020202020204" pitchFamily="34" charset="0"/>
                      </a:endParaRPr>
                    </a:p>
                  </a:txBody>
                  <a:tcPr marL="4874" marR="4874" marT="4874" marB="0" anchor="b"/>
                </a:tc>
                <a:tc>
                  <a:txBody>
                    <a:bodyPr/>
                    <a:lstStyle/>
                    <a:p>
                      <a:pPr algn="ctr" fontAlgn="b"/>
                      <a:endParaRPr lang="es-ES" sz="600" b="0" i="0" u="none" strike="noStrike">
                        <a:effectLst/>
                        <a:latin typeface="Arial" panose="020B0604020202020204" pitchFamily="34" charset="0"/>
                      </a:endParaRPr>
                    </a:p>
                  </a:txBody>
                  <a:tcPr marL="4874" marR="4874" marT="4874" marB="0" anchor="b"/>
                </a:tc>
                <a:tc>
                  <a:txBody>
                    <a:bodyPr/>
                    <a:lstStyle/>
                    <a:p>
                      <a:pPr algn="ctr" fontAlgn="b"/>
                      <a:endParaRPr lang="es-ES" sz="600" b="0" i="0" u="none" strike="noStrike">
                        <a:effectLst/>
                        <a:latin typeface="Arial" panose="020B0604020202020204" pitchFamily="34" charset="0"/>
                      </a:endParaRPr>
                    </a:p>
                  </a:txBody>
                  <a:tcPr marL="4874" marR="4874" marT="4874" marB="0" anchor="b"/>
                </a:tc>
                <a:extLst>
                  <a:ext uri="{0D108BD9-81ED-4DB2-BD59-A6C34878D82A}">
                    <a16:rowId xmlns:a16="http://schemas.microsoft.com/office/drawing/2014/main" val="10007"/>
                  </a:ext>
                </a:extLst>
              </a:tr>
              <a:tr h="128855">
                <a:tc gridSpan="2">
                  <a:txBody>
                    <a:bodyPr/>
                    <a:lstStyle/>
                    <a:p>
                      <a:pPr algn="l" fontAlgn="ctr"/>
                      <a:endParaRPr lang="es-ES" sz="600" b="0" i="0" u="none" strike="noStrike">
                        <a:effectLst/>
                        <a:latin typeface="Arial" panose="020B0604020202020204" pitchFamily="34" charset="0"/>
                      </a:endParaRPr>
                    </a:p>
                  </a:txBody>
                  <a:tcPr marL="4874" marR="4874" marT="4874" marB="0" anchor="ctr"/>
                </a:tc>
                <a:tc hMerge="1">
                  <a:txBody>
                    <a:bodyPr/>
                    <a:lstStyle/>
                    <a:p>
                      <a:pPr algn="l" fontAlgn="b"/>
                      <a:endParaRPr lang="es-ES" sz="500" b="0" i="0" u="none" strike="noStrike">
                        <a:effectLst/>
                        <a:latin typeface="Arial" panose="020B0604020202020204" pitchFamily="34" charset="0"/>
                      </a:endParaRPr>
                    </a:p>
                  </a:txBody>
                  <a:tcPr marL="4874" marR="4874" marT="4874" marB="0" anchor="b"/>
                </a:tc>
                <a:tc>
                  <a:txBody>
                    <a:bodyPr/>
                    <a:lstStyle/>
                    <a:p>
                      <a:endParaRPr lang="es-ES" sz="600"/>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ctr" fontAlgn="b"/>
                      <a:endParaRPr lang="es-ES" sz="600" b="0" i="0" u="none" strike="noStrike">
                        <a:effectLst/>
                        <a:latin typeface="Arial" panose="020B0604020202020204" pitchFamily="34" charset="0"/>
                      </a:endParaRPr>
                    </a:p>
                  </a:txBody>
                  <a:tcPr marL="4874" marR="4874" marT="4874" marB="0" anchor="b"/>
                </a:tc>
                <a:tc>
                  <a:txBody>
                    <a:bodyPr/>
                    <a:lstStyle/>
                    <a:p>
                      <a:pPr algn="ctr" fontAlgn="b"/>
                      <a:endParaRPr lang="es-ES" sz="600" b="0" i="0" u="none" strike="noStrike">
                        <a:effectLst/>
                        <a:latin typeface="Arial" panose="020B0604020202020204" pitchFamily="34" charset="0"/>
                      </a:endParaRPr>
                    </a:p>
                  </a:txBody>
                  <a:tcPr marL="4874" marR="4874" marT="4874" marB="0" anchor="b"/>
                </a:tc>
                <a:tc>
                  <a:txBody>
                    <a:bodyPr/>
                    <a:lstStyle/>
                    <a:p>
                      <a:pPr algn="ctr" fontAlgn="b"/>
                      <a:endParaRPr lang="es-ES" sz="600" b="0" i="0" u="none" strike="noStrike">
                        <a:effectLst/>
                        <a:latin typeface="Arial" panose="020B0604020202020204" pitchFamily="34" charset="0"/>
                      </a:endParaRPr>
                    </a:p>
                  </a:txBody>
                  <a:tcPr marL="4874" marR="4874" marT="4874" marB="0" anchor="b"/>
                </a:tc>
                <a:extLst>
                  <a:ext uri="{0D108BD9-81ED-4DB2-BD59-A6C34878D82A}">
                    <a16:rowId xmlns:a16="http://schemas.microsoft.com/office/drawing/2014/main" val="10008"/>
                  </a:ext>
                </a:extLst>
              </a:tr>
              <a:tr h="128855">
                <a:tc gridSpan="12">
                  <a:txBody>
                    <a:bodyPr/>
                    <a:lstStyle/>
                    <a:p>
                      <a:pPr algn="ctr" fontAlgn="b"/>
                      <a:r>
                        <a:rPr lang="es-ES" sz="600" u="none" strike="noStrike">
                          <a:effectLst/>
                        </a:rPr>
                        <a:t>FORTALEZAS</a:t>
                      </a:r>
                      <a:endParaRPr lang="es-ES" sz="600" b="1"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9"/>
                  </a:ext>
                </a:extLst>
              </a:tr>
              <a:tr h="134457">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4874" marR="4874" marT="4874" marB="0" anchor="b"/>
                </a:tc>
                <a:tc gridSpan="2">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extLst>
                  <a:ext uri="{0D108BD9-81ED-4DB2-BD59-A6C34878D82A}">
                    <a16:rowId xmlns:a16="http://schemas.microsoft.com/office/drawing/2014/main" val="10010"/>
                  </a:ext>
                </a:extLst>
              </a:tr>
              <a:tr h="134457">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4874" marR="4874" marT="4874" marB="0" anchor="b"/>
                </a:tc>
                <a:tc gridSpan="2">
                  <a:txBody>
                    <a:bodyPr/>
                    <a:lstStyle/>
                    <a:p>
                      <a:pPr algn="ctr" fontAlgn="b"/>
                      <a:r>
                        <a:rPr lang="es-ES" sz="600" u="none" strike="noStrike" dirty="0">
                          <a:effectLst/>
                        </a:rPr>
                        <a:t> </a:t>
                      </a:r>
                      <a:endParaRPr lang="es-ES" sz="600" b="0" i="0" u="none" strike="noStrike" dirty="0">
                        <a:effectLst/>
                        <a:latin typeface="Arial" panose="020B0604020202020204" pitchFamily="34" charset="0"/>
                      </a:endParaRPr>
                    </a:p>
                  </a:txBody>
                  <a:tcPr marL="4874" marR="4874" marT="4874" marB="0" anchor="b"/>
                </a:tc>
                <a:tc hMerge="1">
                  <a:txBody>
                    <a:bodyPr/>
                    <a:lstStyle/>
                    <a:p>
                      <a:endParaRPr lang="es-ES"/>
                    </a:p>
                  </a:txBody>
                  <a:tcPr/>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extLst>
                  <a:ext uri="{0D108BD9-81ED-4DB2-BD59-A6C34878D82A}">
                    <a16:rowId xmlns:a16="http://schemas.microsoft.com/office/drawing/2014/main" val="10011"/>
                  </a:ext>
                </a:extLst>
              </a:tr>
              <a:tr h="156867">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4874" marR="4874" marT="4874" marB="0" anchor="b"/>
                </a:tc>
                <a:tc gridSpan="2">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extLst>
                  <a:ext uri="{0D108BD9-81ED-4DB2-BD59-A6C34878D82A}">
                    <a16:rowId xmlns:a16="http://schemas.microsoft.com/office/drawing/2014/main" val="10012"/>
                  </a:ext>
                </a:extLst>
              </a:tr>
              <a:tr h="190481">
                <a:tc gridSpan="12">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3"/>
                  </a:ext>
                </a:extLst>
              </a:tr>
              <a:tr h="190481">
                <a:tc gridSpan="12">
                  <a:txBody>
                    <a:bodyPr/>
                    <a:lstStyle/>
                    <a:p>
                      <a:pPr algn="ctr" fontAlgn="b"/>
                      <a:r>
                        <a:rPr lang="es-ES" sz="600" u="none" strike="noStrike">
                          <a:effectLst/>
                        </a:rPr>
                        <a:t>PLAN DE MEJORAMIENTO INDIVIDUAL</a:t>
                      </a:r>
                      <a:endParaRPr lang="es-ES" sz="600" b="1"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4"/>
                  </a:ext>
                </a:extLst>
              </a:tr>
              <a:tr h="190481">
                <a:tc gridSpan="12">
                  <a:txBody>
                    <a:bodyPr/>
                    <a:lstStyle/>
                    <a:p>
                      <a:pPr algn="just" fontAlgn="ctr"/>
                      <a:r>
                        <a:rPr lang="es-ES" sz="600" u="none" strike="noStrike">
                          <a:effectLst/>
                        </a:rPr>
                        <a:t>Mediante la presente constancia los aquí firmantes, nos comprometemos a adelantar el proceso de mejoramiento y acompañamiento en la gestión que nos permitirá lograr los objetivos individuales y aportar a los objetivos institucionales</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5"/>
                  </a:ext>
                </a:extLst>
              </a:tr>
              <a:tr h="95241">
                <a:tc gridSpan="4">
                  <a:txBody>
                    <a:bodyPr/>
                    <a:lstStyle/>
                    <a:p>
                      <a:pPr algn="ctr" fontAlgn="ctr"/>
                      <a:r>
                        <a:rPr lang="es-ES" sz="600" u="none" strike="noStrike">
                          <a:effectLst/>
                        </a:rPr>
                        <a:t>ASPECTO POR MEJORAR</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p>
                      <a:pPr algn="ctr" fontAlgn="ctr"/>
                      <a:r>
                        <a:rPr lang="es-ES" sz="600" u="none" strike="noStrike">
                          <a:effectLst/>
                        </a:rPr>
                        <a:t>ACCIONES A REALIZAR</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a:effectLst/>
                        </a:rPr>
                        <a:t>FECHA LÍMITE</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6"/>
                  </a:ext>
                </a:extLst>
              </a:tr>
              <a:tr h="95241">
                <a:tc gridSpan="4">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7"/>
                  </a:ext>
                </a:extLst>
              </a:tr>
              <a:tr h="319335">
                <a:tc gridSpan="4">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8"/>
                  </a:ext>
                </a:extLst>
              </a:tr>
              <a:tr h="95241">
                <a:tc gridSpan="4">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9"/>
                  </a:ext>
                </a:extLst>
              </a:tr>
              <a:tr h="95241">
                <a:tc>
                  <a:txBody>
                    <a:bodyPr/>
                    <a:lstStyle/>
                    <a:p>
                      <a:pPr algn="l" fontAlgn="b"/>
                      <a:endParaRPr lang="es-ES" sz="600" b="0" i="0" u="none" strike="noStrike">
                        <a:effectLst/>
                        <a:latin typeface="Arial" panose="020B0604020202020204" pitchFamily="34" charset="0"/>
                      </a:endParaRPr>
                    </a:p>
                  </a:txBody>
                  <a:tcPr marL="4874" marR="4874" marT="4874" marB="0" anchor="b"/>
                </a:tc>
                <a:tc gridSpan="2">
                  <a:txBody>
                    <a:bodyPr/>
                    <a:lstStyle/>
                    <a:p>
                      <a:pPr algn="l" fontAlgn="b"/>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extLst>
                  <a:ext uri="{0D108BD9-81ED-4DB2-BD59-A6C34878D82A}">
                    <a16:rowId xmlns:a16="http://schemas.microsoft.com/office/drawing/2014/main" val="10020"/>
                  </a:ext>
                </a:extLst>
              </a:tr>
              <a:tr h="95241">
                <a:tc gridSpan="12">
                  <a:txBody>
                    <a:bodyPr/>
                    <a:lstStyle/>
                    <a:p>
                      <a:pPr algn="ctr" fontAlgn="b"/>
                      <a:r>
                        <a:rPr lang="es-ES" sz="600" u="none" strike="noStrike">
                          <a:effectLst/>
                        </a:rPr>
                        <a:t>NECESIDADES DE CAPACITACIÓN Y FORMACIÓN</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1"/>
                  </a:ext>
                </a:extLst>
              </a:tr>
              <a:tr h="229697">
                <a:tc gridSpan="9">
                  <a:txBody>
                    <a:bodyPr/>
                    <a:lstStyle/>
                    <a:p>
                      <a:pPr algn="just" fontAlgn="ctr"/>
                      <a:r>
                        <a:rPr lang="es-ES" sz="600" u="none" strike="noStrike">
                          <a:effectLst/>
                        </a:rPr>
                        <a:t>De acuerdo a la valoración de los factores de competencia y habilidades relacionar las necesidades de capacitación para el trabajador. Favor priorizar.</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a:effectLst/>
                        </a:rPr>
                        <a:t>FECHA LÍMITE</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2"/>
                  </a:ext>
                </a:extLst>
              </a:tr>
              <a:tr h="95241">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874" marR="4874" marT="4874" marB="0" anchor="ctr"/>
                </a:tc>
                <a:tc gridSpan="8">
                  <a:txBody>
                    <a:bodyPr/>
                    <a:lstStyle/>
                    <a:p>
                      <a:pPr algn="just"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3"/>
                  </a:ext>
                </a:extLst>
              </a:tr>
              <a:tr h="95241">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4874" marR="4874" marT="4874" marB="0" anchor="ctr"/>
                </a:tc>
                <a:tc gridSpan="8">
                  <a:txBody>
                    <a:bodyPr/>
                    <a:lstStyle/>
                    <a:p>
                      <a:pPr algn="just"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4"/>
                  </a:ext>
                </a:extLst>
              </a:tr>
              <a:tr h="95241">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4874" marR="4874" marT="4874" marB="0" anchor="ctr"/>
                </a:tc>
                <a:tc gridSpan="8">
                  <a:txBody>
                    <a:bodyPr/>
                    <a:lstStyle/>
                    <a:p>
                      <a:pPr algn="just"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874" marR="4874" marT="4874"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5"/>
                  </a:ext>
                </a:extLst>
              </a:tr>
              <a:tr h="95241">
                <a:tc>
                  <a:txBody>
                    <a:bodyPr/>
                    <a:lstStyle/>
                    <a:p>
                      <a:pPr algn="l" fontAlgn="b"/>
                      <a:endParaRPr lang="es-ES" sz="600" b="0" i="0" u="none" strike="noStrike">
                        <a:effectLst/>
                        <a:latin typeface="Arial" panose="020B0604020202020204" pitchFamily="34" charset="0"/>
                      </a:endParaRPr>
                    </a:p>
                  </a:txBody>
                  <a:tcPr marL="4874" marR="4874" marT="4874" marB="0" anchor="b"/>
                </a:tc>
                <a:tc gridSpan="2">
                  <a:txBody>
                    <a:bodyPr/>
                    <a:lstStyle/>
                    <a:p>
                      <a:pPr algn="l" fontAlgn="b"/>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tc>
                  <a:txBody>
                    <a:bodyPr/>
                    <a:lstStyle/>
                    <a:p>
                      <a:pPr algn="l" fontAlgn="b"/>
                      <a:endParaRPr lang="es-ES" sz="600" b="0" i="0" u="none" strike="noStrike">
                        <a:effectLst/>
                        <a:latin typeface="Arial" panose="020B0604020202020204" pitchFamily="34" charset="0"/>
                      </a:endParaRPr>
                    </a:p>
                  </a:txBody>
                  <a:tcPr marL="4874" marR="4874" marT="4874" marB="0" anchor="b"/>
                </a:tc>
                <a:extLst>
                  <a:ext uri="{0D108BD9-81ED-4DB2-BD59-A6C34878D82A}">
                    <a16:rowId xmlns:a16="http://schemas.microsoft.com/office/drawing/2014/main" val="10026"/>
                  </a:ext>
                </a:extLst>
              </a:tr>
              <a:tr h="95241">
                <a:tc gridSpan="5">
                  <a:txBody>
                    <a:bodyPr/>
                    <a:lstStyle/>
                    <a:p>
                      <a:pPr algn="ctr" fontAlgn="b"/>
                      <a:r>
                        <a:rPr lang="es-ES" sz="600" u="none" strike="noStrike">
                          <a:effectLst/>
                        </a:rPr>
                        <a:t>Firma del Evaluador:</a:t>
                      </a:r>
                      <a:endParaRPr lang="es-ES" sz="600" b="1"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4874" marR="4874" marT="4874" marB="0" anchor="b"/>
                </a:tc>
                <a:tc gridSpan="6">
                  <a:txBody>
                    <a:bodyPr/>
                    <a:lstStyle/>
                    <a:p>
                      <a:pPr algn="ctr" fontAlgn="b"/>
                      <a:r>
                        <a:rPr lang="es-ES" sz="600" u="none" strike="noStrike">
                          <a:effectLst/>
                        </a:rPr>
                        <a:t>Firma del Evaluado</a:t>
                      </a:r>
                      <a:endParaRPr lang="es-ES" sz="600" b="1"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7"/>
                  </a:ext>
                </a:extLst>
              </a:tr>
              <a:tr h="95241">
                <a:tc gridSpan="5">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4874" marR="4874" marT="4874" marB="0" anchor="b"/>
                </a:tc>
                <a:tc gridSpan="6">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8"/>
                  </a:ext>
                </a:extLst>
              </a:tr>
              <a:tr h="274517">
                <a:tc>
                  <a:txBody>
                    <a:bodyPr/>
                    <a:lstStyle/>
                    <a:p>
                      <a:pPr algn="l" fontAlgn="b"/>
                      <a:r>
                        <a:rPr lang="es-ES" sz="600" u="none" strike="noStrike">
                          <a:effectLst/>
                        </a:rPr>
                        <a:t>Fecha:</a:t>
                      </a:r>
                      <a:endParaRPr lang="es-ES" sz="600" b="0" i="0" u="none" strike="noStrike">
                        <a:effectLst/>
                        <a:latin typeface="Arial" panose="020B0604020202020204" pitchFamily="34" charset="0"/>
                      </a:endParaRPr>
                    </a:p>
                  </a:txBody>
                  <a:tcPr marL="4874" marR="4874" marT="4874" marB="0" anchor="b"/>
                </a:tc>
                <a:tc gridSpan="4">
                  <a:txBody>
                    <a:bodyPr/>
                    <a:lstStyle/>
                    <a:p>
                      <a:pPr algn="ctr" fontAlgn="b"/>
                      <a:r>
                        <a:rPr lang="es-ES" sz="600" u="none" strike="noStrike">
                          <a:effectLst/>
                        </a:rPr>
                        <a:t> </a:t>
                      </a:r>
                      <a:endParaRPr lang="es-ES" sz="600" b="0" i="0" u="none" strike="noStrike">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4874" marR="4874" marT="4874" marB="0" anchor="b"/>
                </a:tc>
                <a:tc gridSpan="6">
                  <a:txBody>
                    <a:bodyPr/>
                    <a:lstStyle/>
                    <a:p>
                      <a:pPr algn="l" fontAlgn="b"/>
                      <a:r>
                        <a:rPr lang="es-ES" sz="600" u="none" strike="noStrike" dirty="0">
                          <a:effectLst/>
                        </a:rPr>
                        <a:t>Fecha:</a:t>
                      </a:r>
                      <a:endParaRPr lang="es-ES" sz="600" b="0" i="0" u="none" strike="noStrike" dirty="0">
                        <a:effectLst/>
                        <a:latin typeface="Arial" panose="020B0604020202020204" pitchFamily="34" charset="0"/>
                      </a:endParaRPr>
                    </a:p>
                  </a:txBody>
                  <a:tcPr marL="4874" marR="4874" marT="4874"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9"/>
                  </a:ext>
                </a:extLst>
              </a:tr>
            </a:tbl>
          </a:graphicData>
        </a:graphic>
      </p:graphicFrame>
    </p:spTree>
    <p:extLst>
      <p:ext uri="{BB962C8B-B14F-4D97-AF65-F5344CB8AC3E}">
        <p14:creationId xmlns:p14="http://schemas.microsoft.com/office/powerpoint/2010/main" val="1236370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838200" y="971550"/>
            <a:ext cx="4295775" cy="561975"/>
          </a:xfrm>
        </p:spPr>
        <p:txBody>
          <a:bodyPr>
            <a:normAutofit fontScale="90000"/>
          </a:bodyPr>
          <a:lstStyle/>
          <a:p>
            <a:r>
              <a:rPr lang="es-ES" sz="3600" b="1" dirty="0" smtClean="0"/>
              <a:t>ANALISIS</a:t>
            </a:r>
            <a:endParaRPr lang="es-ES" sz="3600" b="1" dirty="0"/>
          </a:p>
        </p:txBody>
      </p:sp>
      <p:sp>
        <p:nvSpPr>
          <p:cNvPr id="3" name="Marcador de contenido 2"/>
          <p:cNvSpPr>
            <a:spLocks noGrp="1"/>
          </p:cNvSpPr>
          <p:nvPr>
            <p:ph idx="1"/>
          </p:nvPr>
        </p:nvSpPr>
        <p:spPr>
          <a:xfrm>
            <a:off x="838200" y="1533525"/>
            <a:ext cx="8315325" cy="4643438"/>
          </a:xfrm>
        </p:spPr>
        <p:txBody>
          <a:bodyPr>
            <a:normAutofit/>
          </a:bodyPr>
          <a:lstStyle/>
          <a:p>
            <a:pPr marL="0" indent="0" algn="just">
              <a:buNone/>
            </a:pPr>
            <a:r>
              <a:rPr lang="es-CO" sz="1800" dirty="0"/>
              <a:t>Podemos decir que para este diseño de evaluación de desempeño se trabajaron 4 factores importantes los cuales son:</a:t>
            </a:r>
            <a:endParaRPr lang="es-ES" sz="1800" dirty="0"/>
          </a:p>
          <a:p>
            <a:pPr marL="0" indent="0" algn="just">
              <a:buNone/>
            </a:pPr>
            <a:r>
              <a:rPr lang="es-CO" sz="1800" dirty="0"/>
              <a:t>Evaluación de funciones especiales del cual obtuvimos información detallada de: objetivos, metas, necesidades, disponibilidad de recursos, dirección, coordinación, presupuesto, ingresos, gastos, contrato, desempeño de los trabajadores estos ítem va de acuerdo al cargo. Para el factor II la información obtenida es muy importante en cuanto a comportamiento lo cual se encontró: orientación a resultados, orientación usuario cliente, transparencia, compromiso con la organización, liderazgo, planeación, toma de decisiones, desarrollo personal entre otros. Por otro lado el factor III, nos arroja información importante sobre: conocimientos y comprensiones especiales donde se tendrá en cuenta: formación y educación. Y por último el factor IV, se puede saber sobre normas de competencia laboral aplicables de acuerdo al cargo a aplicar la evaluación de desempeño; para la calificación de  estos diseños de evaluación se hizo teniendo en cuenta la escala la cual  va de 0% - 100%, de acuerdo a la valoración obtenida se hace un reconocimiento de las fortalezas del evaluado,  se realiza un plan de mejoramiento individual y se le hace su respectiva recomendación de formación de acuerdo a sus respectivas falencias. </a:t>
            </a:r>
            <a:endParaRPr lang="es-ES" sz="1800" dirty="0"/>
          </a:p>
          <a:p>
            <a:endParaRPr lang="es-ES" sz="1800" dirty="0"/>
          </a:p>
        </p:txBody>
      </p:sp>
    </p:spTree>
    <p:extLst>
      <p:ext uri="{BB962C8B-B14F-4D97-AF65-F5344CB8AC3E}">
        <p14:creationId xmlns:p14="http://schemas.microsoft.com/office/powerpoint/2010/main" val="1995896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838200" y="971550"/>
            <a:ext cx="7258050" cy="719138"/>
          </a:xfrm>
        </p:spPr>
        <p:txBody>
          <a:bodyPr>
            <a:normAutofit/>
          </a:bodyPr>
          <a:lstStyle/>
          <a:p>
            <a:pPr lvl="0"/>
            <a:r>
              <a:rPr lang="es-CO" sz="3600" b="1" dirty="0"/>
              <a:t>RESULTADOS Y </a:t>
            </a:r>
            <a:r>
              <a:rPr lang="es-CO" sz="3600" b="1" dirty="0" smtClean="0"/>
              <a:t>CONCLUSIONES</a:t>
            </a:r>
            <a:endParaRPr lang="es-ES" sz="3600" b="1" dirty="0"/>
          </a:p>
        </p:txBody>
      </p:sp>
      <p:sp>
        <p:nvSpPr>
          <p:cNvPr id="3" name="Marcador de contenido 2"/>
          <p:cNvSpPr>
            <a:spLocks noGrp="1"/>
          </p:cNvSpPr>
          <p:nvPr>
            <p:ph idx="1"/>
          </p:nvPr>
        </p:nvSpPr>
        <p:spPr>
          <a:xfrm>
            <a:off x="838200" y="1828800"/>
            <a:ext cx="8334375" cy="4348163"/>
          </a:xfrm>
        </p:spPr>
        <p:txBody>
          <a:bodyPr>
            <a:normAutofit fontScale="62500" lnSpcReduction="20000"/>
          </a:bodyPr>
          <a:lstStyle/>
          <a:p>
            <a:pPr lvl="0" algn="just"/>
            <a:r>
              <a:rPr lang="es-CO" dirty="0" smtClean="0"/>
              <a:t>Se </a:t>
            </a:r>
            <a:r>
              <a:rPr lang="es-CO" dirty="0"/>
              <a:t>pudo obtener los resultados esperados de los diseños de evaluación, los </a:t>
            </a:r>
            <a:r>
              <a:rPr lang="es-CO" dirty="0" smtClean="0"/>
              <a:t>cuales al aplicarse reflejaran </a:t>
            </a:r>
            <a:r>
              <a:rPr lang="es-CO" dirty="0"/>
              <a:t>las falencias y debilidades que tienen los colaboradores, para tomar las respectivas decisiones, como capacitar a corto, mediano y largo plazo.</a:t>
            </a:r>
            <a:endParaRPr lang="es-ES" dirty="0"/>
          </a:p>
          <a:p>
            <a:pPr lvl="0" algn="just"/>
            <a:r>
              <a:rPr lang="es-CO" dirty="0"/>
              <a:t>Los manuales de funciones, procesos y procedimientos  determinan  que funciones, responsabilidades y competencias contiene cada cargo y nivel de la organización, para de esta forma construir un modelo de evaluación por competencias adecuado, práctico y eficiente, que defina el cumplimiento de los objetivos de la organización.</a:t>
            </a:r>
            <a:endParaRPr lang="es-ES" dirty="0"/>
          </a:p>
          <a:p>
            <a:pPr lvl="0" algn="just"/>
            <a:r>
              <a:rPr lang="es-CO" dirty="0"/>
              <a:t>El  diseño de evaluación de desempeño basado en competencias, la empresa podrá aplicarlo en todos los procesos de gestión humana, y a los cargos que desee integrar en un futuro.</a:t>
            </a:r>
            <a:endParaRPr lang="es-ES" dirty="0"/>
          </a:p>
          <a:p>
            <a:pPr lvl="0" algn="just"/>
            <a:r>
              <a:rPr lang="es-CO" dirty="0"/>
              <a:t>El diseño del modelo de evaluación por competencias, permite que la empresa Cooperativa Agua Patía Capitanes A.P.C, cuente con personal competente e idóneo para ejecutar sus objetivos.</a:t>
            </a:r>
            <a:endParaRPr lang="es-ES" dirty="0"/>
          </a:p>
          <a:p>
            <a:pPr lvl="0" algn="just"/>
            <a:r>
              <a:rPr lang="es-CO" dirty="0"/>
              <a:t>Permite visualizar las falencias y el comportamiento que tienen cada una de las competencias establecidas para la organización, lo que facilita el análisis de la información, toma de decisiones y la implementación de planes de mejoramiento</a:t>
            </a:r>
            <a:r>
              <a:rPr lang="es-CO" dirty="0" smtClean="0"/>
              <a:t>.</a:t>
            </a:r>
            <a:endParaRPr lang="es-ES" dirty="0"/>
          </a:p>
        </p:txBody>
      </p:sp>
    </p:spTree>
    <p:extLst>
      <p:ext uri="{BB962C8B-B14F-4D97-AF65-F5344CB8AC3E}">
        <p14:creationId xmlns:p14="http://schemas.microsoft.com/office/powerpoint/2010/main" val="1880006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0" y="517525"/>
            <a:ext cx="10172700" cy="5464175"/>
          </a:xfrm>
        </p:spPr>
        <p:txBody>
          <a:bodyPr>
            <a:normAutofit/>
          </a:bodyPr>
          <a:lstStyle/>
          <a:p>
            <a:pPr algn="ctr"/>
            <a:r>
              <a:rPr lang="es-ES" sz="8800" b="1" dirty="0" smtClean="0">
                <a:latin typeface="Arial Black" panose="020B0A04020102020204" pitchFamily="34" charset="0"/>
              </a:rPr>
              <a:t/>
            </a:r>
            <a:br>
              <a:rPr lang="es-ES" sz="8800" b="1" dirty="0" smtClean="0">
                <a:latin typeface="Arial Black" panose="020B0A04020102020204" pitchFamily="34" charset="0"/>
              </a:rPr>
            </a:br>
            <a:r>
              <a:rPr lang="es-ES" sz="8800" b="1" dirty="0" smtClean="0">
                <a:latin typeface="Arial Black" panose="020B0A04020102020204" pitchFamily="34" charset="0"/>
              </a:rPr>
              <a:t>MUCHAS </a:t>
            </a:r>
            <a:r>
              <a:rPr lang="es-ES" sz="8800" b="1" dirty="0" smtClean="0">
                <a:latin typeface="Arial Black" panose="020B0A04020102020204" pitchFamily="34" charset="0"/>
              </a:rPr>
              <a:t>GRACIAS</a:t>
            </a:r>
            <a:br>
              <a:rPr lang="es-ES" sz="8800" b="1" dirty="0" smtClean="0">
                <a:latin typeface="Arial Black" panose="020B0A04020102020204" pitchFamily="34" charset="0"/>
              </a:rPr>
            </a:br>
            <a:endParaRPr lang="es-ES" sz="8800" b="1" dirty="0">
              <a:latin typeface="Arial Black" panose="020B0A04020102020204" pitchFamily="34" charset="0"/>
            </a:endParaRPr>
          </a:p>
        </p:txBody>
      </p:sp>
    </p:spTree>
    <p:extLst>
      <p:ext uri="{BB962C8B-B14F-4D97-AF65-F5344CB8AC3E}">
        <p14:creationId xmlns:p14="http://schemas.microsoft.com/office/powerpoint/2010/main" val="654310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838200" y="1030287"/>
            <a:ext cx="7924800" cy="452438"/>
          </a:xfrm>
        </p:spPr>
        <p:txBody>
          <a:bodyPr>
            <a:noAutofit/>
          </a:bodyPr>
          <a:lstStyle/>
          <a:p>
            <a:pPr algn="ctr"/>
            <a:r>
              <a:rPr lang="es-CO" sz="3600" b="1" dirty="0" smtClean="0"/>
              <a:t>INTRODUCCIÓN</a:t>
            </a:r>
            <a:endParaRPr lang="es-ES" sz="3600" dirty="0"/>
          </a:p>
        </p:txBody>
      </p:sp>
      <p:sp>
        <p:nvSpPr>
          <p:cNvPr id="3" name="Marcador de contenido 2"/>
          <p:cNvSpPr>
            <a:spLocks noGrp="1"/>
          </p:cNvSpPr>
          <p:nvPr>
            <p:ph idx="1"/>
          </p:nvPr>
        </p:nvSpPr>
        <p:spPr>
          <a:xfrm>
            <a:off x="838200" y="1676399"/>
            <a:ext cx="8324850" cy="4295775"/>
          </a:xfrm>
        </p:spPr>
        <p:txBody>
          <a:bodyPr>
            <a:noAutofit/>
          </a:bodyPr>
          <a:lstStyle/>
          <a:p>
            <a:pPr algn="just"/>
            <a:r>
              <a:rPr lang="es-CO" sz="1800" dirty="0" smtClean="0"/>
              <a:t>La </a:t>
            </a:r>
            <a:r>
              <a:rPr lang="es-CO" sz="1800" dirty="0"/>
              <a:t>razón de existir de la Administración de Recursos Humanos se vuelve importante en el Siglo XXI, la cual  se manifiesta por la necesidad de recurrir nuevamente a los seres humanos como elementos que piensan, sienten, se motivan y corrigen. Las personas son moldeables, aceptan el cambio y son vigilantes de la calidad total con pleno conocimiento y satisfacción por el logro de objetivos</a:t>
            </a:r>
            <a:r>
              <a:rPr lang="es-CO" sz="1800" dirty="0" smtClean="0"/>
              <a:t>. </a:t>
            </a:r>
          </a:p>
          <a:p>
            <a:pPr algn="just"/>
            <a:r>
              <a:rPr lang="es-CO" sz="1800" dirty="0"/>
              <a:t>Por medio de esta investigación, la empresa obtendrá datos puntuales acerca de la interacción de cada colaborador con su cargo, observando los factores que inciden directamente con su productividad y eficiencia, tomando decisiones críticas y acertadas para el personal involucrado. Todo esto gracias a la evaluación de desempeño del personal basada competencias, la cual brinda las herramientas precisas, para calificar el comportamiento de cada colaborador y medir el grado en que estos aportan al cargo, lo cual se podrá evidenciar a través de una herramienta informática creada por las investigadoras para procesar dicha información y determinar la viabilidad del instrumento </a:t>
            </a:r>
            <a:endParaRPr lang="es-ES" sz="1800" dirty="0"/>
          </a:p>
        </p:txBody>
      </p:sp>
    </p:spTree>
    <p:extLst>
      <p:ext uri="{BB962C8B-B14F-4D97-AF65-F5344CB8AC3E}">
        <p14:creationId xmlns:p14="http://schemas.microsoft.com/office/powerpoint/2010/main" val="4258894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838200" y="1095375"/>
            <a:ext cx="8134350" cy="595313"/>
          </a:xfrm>
        </p:spPr>
        <p:txBody>
          <a:bodyPr>
            <a:normAutofit/>
          </a:bodyPr>
          <a:lstStyle/>
          <a:p>
            <a:pPr algn="ctr"/>
            <a:r>
              <a:rPr lang="es-CO" sz="3600" b="1" dirty="0" smtClean="0"/>
              <a:t>OBJETIVOS</a:t>
            </a:r>
            <a:endParaRPr lang="es-ES" sz="3600" dirty="0"/>
          </a:p>
        </p:txBody>
      </p:sp>
      <p:sp>
        <p:nvSpPr>
          <p:cNvPr id="3" name="Marcador de contenido 2"/>
          <p:cNvSpPr>
            <a:spLocks noGrp="1"/>
          </p:cNvSpPr>
          <p:nvPr>
            <p:ph idx="1"/>
          </p:nvPr>
        </p:nvSpPr>
        <p:spPr>
          <a:xfrm>
            <a:off x="838200" y="1825625"/>
            <a:ext cx="8248650" cy="4351338"/>
          </a:xfrm>
        </p:spPr>
        <p:txBody>
          <a:bodyPr>
            <a:normAutofit/>
          </a:bodyPr>
          <a:lstStyle/>
          <a:p>
            <a:pPr marL="0" indent="0">
              <a:buNone/>
            </a:pPr>
            <a:r>
              <a:rPr lang="es-CO" sz="2200" b="1" dirty="0" smtClean="0"/>
              <a:t>General</a:t>
            </a:r>
            <a:r>
              <a:rPr lang="es-CO" sz="2200" b="1" dirty="0"/>
              <a:t>: </a:t>
            </a:r>
            <a:endParaRPr lang="es-ES" sz="2200" dirty="0"/>
          </a:p>
          <a:p>
            <a:pPr marL="0" indent="0" algn="just">
              <a:buNone/>
            </a:pPr>
            <a:r>
              <a:rPr lang="es-CO" sz="2200" dirty="0"/>
              <a:t>Diseñar para la empresa ADMINISTRACION PUBLICA COPERATIVA AGUAS PATIA CAPITANES, un modelo de evaluación de desempeño del personal basado en competencias, para ejecutar la valoración de los empleados y a su vez que sea de aplicabilidad futura para la empresa.</a:t>
            </a:r>
            <a:endParaRPr lang="es-ES" sz="2200" dirty="0"/>
          </a:p>
          <a:p>
            <a:pPr marL="0" indent="0" algn="just">
              <a:buNone/>
            </a:pPr>
            <a:r>
              <a:rPr lang="es-CO" sz="2200" b="1" dirty="0"/>
              <a:t>Específicos:</a:t>
            </a:r>
            <a:endParaRPr lang="es-ES" sz="2200" dirty="0"/>
          </a:p>
          <a:p>
            <a:pPr lvl="0" algn="just"/>
            <a:r>
              <a:rPr lang="es-CO" sz="2200" dirty="0"/>
              <a:t>Analizar los manuales de funciones, procedimientos y procesos de la empresa ADMINISTRACION PUBLICA COPERATIVA AGUAS PATIA CAPITANES.</a:t>
            </a:r>
            <a:endParaRPr lang="es-ES" sz="2200" dirty="0"/>
          </a:p>
          <a:p>
            <a:pPr lvl="0" algn="just"/>
            <a:r>
              <a:rPr lang="es-CO" sz="2200" dirty="0"/>
              <a:t>Construir un modelo de evaluación de desempeño del personal basado en competencias, para la empresa, con la finalidad de la aplicación futura.</a:t>
            </a:r>
            <a:endParaRPr lang="es-ES" sz="2200" dirty="0"/>
          </a:p>
          <a:p>
            <a:endParaRPr lang="es-ES" sz="2400" dirty="0"/>
          </a:p>
        </p:txBody>
      </p:sp>
    </p:spTree>
    <p:extLst>
      <p:ext uri="{BB962C8B-B14F-4D97-AF65-F5344CB8AC3E}">
        <p14:creationId xmlns:p14="http://schemas.microsoft.com/office/powerpoint/2010/main" val="60762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838199" y="1085850"/>
            <a:ext cx="8296275" cy="5091113"/>
          </a:xfrm>
        </p:spPr>
        <p:txBody>
          <a:bodyPr>
            <a:normAutofit fontScale="70000" lnSpcReduction="20000"/>
          </a:bodyPr>
          <a:lstStyle/>
          <a:p>
            <a:pPr marL="0" indent="0">
              <a:buNone/>
            </a:pPr>
            <a:r>
              <a:rPr lang="es-CO" b="1" dirty="0" smtClean="0"/>
              <a:t>MISIÓN</a:t>
            </a:r>
            <a:endParaRPr lang="es-ES" dirty="0"/>
          </a:p>
          <a:p>
            <a:pPr marL="0" indent="0" algn="just">
              <a:buNone/>
            </a:pPr>
            <a:r>
              <a:rPr lang="es-CO" dirty="0"/>
              <a:t>AGUAS PATIA CAPITANES A.P.C., presta el servicio público domiciliario de acueducto de manera continua en los municipios de Patía, Mercaderes y Balboa, contribuyendo al desarrollo y mejoramiento de la calidad de vida de sus habitantes. Contamos con personal competente y la infraestructura adecuada para satisfacer la demanda del servicio</a:t>
            </a:r>
            <a:r>
              <a:rPr lang="es-CO" dirty="0" smtClean="0"/>
              <a:t>.</a:t>
            </a:r>
          </a:p>
          <a:p>
            <a:pPr algn="just"/>
            <a:endParaRPr lang="es-ES" dirty="0"/>
          </a:p>
          <a:p>
            <a:pPr marL="0" indent="0" algn="just">
              <a:buNone/>
            </a:pPr>
            <a:r>
              <a:rPr lang="es-CO" b="1" dirty="0"/>
              <a:t>VISIÓN</a:t>
            </a:r>
            <a:endParaRPr lang="es-ES" dirty="0"/>
          </a:p>
          <a:p>
            <a:pPr marL="0" indent="0" algn="just">
              <a:buNone/>
            </a:pPr>
            <a:r>
              <a:rPr lang="es-CO" dirty="0"/>
              <a:t>AGUAS PATIA CAPITANES A.P.C., en el 2022, se consolidará el servicio de acueducto con agua de excelente calidad (agua potable) y enfocara su gestión para convertirse en prestador eficiente en los servicios de alcantarillado y aseo.</a:t>
            </a:r>
            <a:endParaRPr lang="es-ES" dirty="0"/>
          </a:p>
          <a:p>
            <a:pPr marL="0" indent="0" algn="just">
              <a:buNone/>
            </a:pPr>
            <a:endParaRPr lang="es-ES" dirty="0"/>
          </a:p>
          <a:p>
            <a:pPr marL="0" indent="0" algn="just">
              <a:buNone/>
            </a:pPr>
            <a:r>
              <a:rPr lang="es-CO" b="1" dirty="0"/>
              <a:t>POLITICA DE CALIDAD</a:t>
            </a:r>
            <a:endParaRPr lang="es-ES" dirty="0"/>
          </a:p>
          <a:p>
            <a:pPr marL="0" indent="0" algn="just">
              <a:buNone/>
            </a:pPr>
            <a:r>
              <a:rPr lang="es-CO" dirty="0"/>
              <a:t>Nuestro compromiso es el mejoramiento de la continuidad del servicio y la calidad del agua, mediante la gestión de recursos para la optimización de la planta, la reposición de redes de acueducto, y la conservación de la cuenca del rio capitanes.</a:t>
            </a:r>
            <a:endParaRPr lang="es-ES" dirty="0"/>
          </a:p>
          <a:p>
            <a:pPr marL="0" indent="0">
              <a:buNone/>
            </a:pPr>
            <a:endParaRPr lang="es-ES" dirty="0"/>
          </a:p>
          <a:p>
            <a:endParaRPr lang="es-ES" dirty="0"/>
          </a:p>
        </p:txBody>
      </p:sp>
    </p:spTree>
    <p:extLst>
      <p:ext uri="{BB962C8B-B14F-4D97-AF65-F5344CB8AC3E}">
        <p14:creationId xmlns:p14="http://schemas.microsoft.com/office/powerpoint/2010/main" val="242279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title"/>
          </p:nvPr>
        </p:nvSpPr>
        <p:spPr>
          <a:xfrm>
            <a:off x="1181100" y="1123949"/>
            <a:ext cx="8972550" cy="519113"/>
          </a:xfrm>
        </p:spPr>
        <p:txBody>
          <a:bodyPr>
            <a:noAutofit/>
          </a:bodyPr>
          <a:lstStyle/>
          <a:p>
            <a:pPr algn="ctr"/>
            <a:r>
              <a:rPr lang="es-ES" sz="3600" b="1" dirty="0" smtClean="0"/>
              <a:t>RECOLECCIÓN DE LA INFORMACIÓN</a:t>
            </a:r>
            <a:endParaRPr lang="es-ES" sz="3600" b="1" dirty="0"/>
          </a:p>
        </p:txBody>
      </p:sp>
      <p:sp>
        <p:nvSpPr>
          <p:cNvPr id="3" name="Marcador de contenido 2"/>
          <p:cNvSpPr>
            <a:spLocks noGrp="1"/>
          </p:cNvSpPr>
          <p:nvPr>
            <p:ph idx="1"/>
          </p:nvPr>
        </p:nvSpPr>
        <p:spPr>
          <a:xfrm>
            <a:off x="838200" y="1825625"/>
            <a:ext cx="8362950" cy="4070350"/>
          </a:xfrm>
        </p:spPr>
        <p:txBody>
          <a:bodyPr>
            <a:noAutofit/>
          </a:bodyPr>
          <a:lstStyle/>
          <a:p>
            <a:pPr algn="just"/>
            <a:r>
              <a:rPr lang="es-CO" sz="1400" dirty="0"/>
              <a:t>Para alcanzar el cumplimiento de  los objetivos , se diseñará un modelo de evaluación de desempeño del personal, que satisfaga las funciones y aptitudes de cada cargo, el cual estará basado en el modelo de competencias, con el fin de determinar el perfil adecuado e idóneo del candidato, cumpliendo con los requerimientos de la organización de acuerdo a:</a:t>
            </a:r>
            <a:endParaRPr lang="es-ES" sz="1400" dirty="0"/>
          </a:p>
          <a:p>
            <a:pPr algn="just"/>
            <a:r>
              <a:rPr lang="es-CO" sz="1400" dirty="0"/>
              <a:t>Análisis de los manuales de </a:t>
            </a:r>
            <a:r>
              <a:rPr lang="es-CO" sz="1400" dirty="0" smtClean="0"/>
              <a:t>funciones.</a:t>
            </a:r>
          </a:p>
          <a:p>
            <a:pPr algn="just"/>
            <a:r>
              <a:rPr lang="es-CO" sz="1400" dirty="0" smtClean="0"/>
              <a:t>observación </a:t>
            </a:r>
            <a:r>
              <a:rPr lang="es-CO" sz="1400" dirty="0"/>
              <a:t>de las competencias que se requieren en cada uno de los cargos de la </a:t>
            </a:r>
            <a:r>
              <a:rPr lang="es-CO" sz="1400" dirty="0" smtClean="0"/>
              <a:t>empresa.</a:t>
            </a:r>
          </a:p>
          <a:p>
            <a:pPr algn="just"/>
            <a:r>
              <a:rPr lang="es-CO" sz="1400" dirty="0" smtClean="0"/>
              <a:t> </a:t>
            </a:r>
            <a:r>
              <a:rPr lang="es-CO" sz="1400" dirty="0"/>
              <a:t>definición de los roles establecidos para tener una visualización de las competencias </a:t>
            </a:r>
            <a:r>
              <a:rPr lang="es-CO" sz="1400" dirty="0" smtClean="0"/>
              <a:t>misionales.</a:t>
            </a:r>
          </a:p>
          <a:p>
            <a:pPr algn="just"/>
            <a:r>
              <a:rPr lang="es-CO" sz="1400" dirty="0" smtClean="0"/>
              <a:t>definición </a:t>
            </a:r>
            <a:r>
              <a:rPr lang="es-CO" sz="1400" dirty="0"/>
              <a:t>del modelo de competencias, donde se establecen los comportamientos de cada competencia, según el rol y nivel de domino, para los cargos existentes en la </a:t>
            </a:r>
            <a:r>
              <a:rPr lang="es-CO" sz="1400" dirty="0" smtClean="0"/>
              <a:t>organización.</a:t>
            </a:r>
          </a:p>
          <a:p>
            <a:pPr algn="just"/>
            <a:r>
              <a:rPr lang="es-CO" sz="1400" dirty="0" smtClean="0"/>
              <a:t>levantamiento </a:t>
            </a:r>
            <a:r>
              <a:rPr lang="es-CO" sz="1400" dirty="0"/>
              <a:t>de los perfiles de cada cargo por competencias laborales, determinando a que rol organizacional pertenece cada </a:t>
            </a:r>
            <a:r>
              <a:rPr lang="es-CO" sz="1400" dirty="0" smtClean="0"/>
              <a:t>uno.</a:t>
            </a:r>
          </a:p>
          <a:p>
            <a:pPr algn="just"/>
            <a:r>
              <a:rPr lang="es-CO" sz="1400" dirty="0" smtClean="0"/>
              <a:t>diseño </a:t>
            </a:r>
            <a:r>
              <a:rPr lang="es-CO" sz="1400" dirty="0"/>
              <a:t>del modelo de evaluación de desempeño del personal basado en </a:t>
            </a:r>
            <a:r>
              <a:rPr lang="es-CO" sz="1400" dirty="0" smtClean="0"/>
              <a:t>competencias.</a:t>
            </a:r>
          </a:p>
          <a:p>
            <a:pPr algn="just"/>
            <a:r>
              <a:rPr lang="es-CO" sz="1400" dirty="0" smtClean="0"/>
              <a:t>definiendo </a:t>
            </a:r>
            <a:r>
              <a:rPr lang="es-CO" sz="1400" dirty="0"/>
              <a:t>un instrumento de evaluación para cada rol establecido en la </a:t>
            </a:r>
            <a:r>
              <a:rPr lang="es-CO" sz="1400" dirty="0" smtClean="0"/>
              <a:t>organización.</a:t>
            </a:r>
          </a:p>
          <a:p>
            <a:pPr algn="just"/>
            <a:r>
              <a:rPr lang="es-CO" sz="1400" dirty="0" smtClean="0"/>
              <a:t>descripción </a:t>
            </a:r>
            <a:r>
              <a:rPr lang="es-CO" sz="1400" dirty="0"/>
              <a:t>general y específica del procedimiento de evaluación de desempeño del personal basado en competencias, procesamiento de los datos correspondientes a la evaluación de desempeño.</a:t>
            </a:r>
            <a:endParaRPr lang="es-ES" sz="1400" dirty="0"/>
          </a:p>
          <a:p>
            <a:endParaRPr lang="es-ES" sz="1400" dirty="0"/>
          </a:p>
        </p:txBody>
      </p:sp>
    </p:spTree>
    <p:extLst>
      <p:ext uri="{BB962C8B-B14F-4D97-AF65-F5344CB8AC3E}">
        <p14:creationId xmlns:p14="http://schemas.microsoft.com/office/powerpoint/2010/main" val="3455516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838200" y="1028701"/>
            <a:ext cx="8220075" cy="4972050"/>
          </a:xfrm>
        </p:spPr>
        <p:txBody>
          <a:bodyPr>
            <a:noAutofit/>
          </a:bodyPr>
          <a:lstStyle/>
          <a:p>
            <a:pPr algn="just"/>
            <a:r>
              <a:rPr lang="es-CO" sz="1500" dirty="0"/>
              <a:t>La evaluación de desempeño para la empresa Aguas Capitanes Patía consistirá en evaluar 4 factores importantes como lo son: funciones esenciales, competencias comportamentales, conocimientos y certificación de normas de competencia laboral aplicables, para recolectar esta información se tendrán en cuenta los subpuntos para cada factor de acuerdo al cargo, el cual tendrá un porcentaje. </a:t>
            </a:r>
            <a:endParaRPr lang="es-ES" sz="1500" dirty="0"/>
          </a:p>
          <a:p>
            <a:pPr algn="just"/>
            <a:r>
              <a:rPr lang="es-CO" sz="1500" dirty="0"/>
              <a:t>Para el factor I con un porcentaje de 50% ,se evaluará  los objetivos, metas, necesidades, disponibilidad de recursos, dirección, coordinación, presupuesto ,ingresos, gastos, contrato, desempeño de los trabajadores estos ítem va de acuerdo al cargo</a:t>
            </a:r>
            <a:endParaRPr lang="es-ES" sz="1500" dirty="0"/>
          </a:p>
          <a:p>
            <a:pPr algn="just"/>
            <a:r>
              <a:rPr lang="es-CO" sz="1500" dirty="0"/>
              <a:t>Para el factor II con un porcentaje de 30%, se evaluará las competencias comportamentales como por ejemplo: orientación a resultados, orientación usuario cliente, transparencia, compromiso con la organización, liderazgo, planeación, toma de decisiones, desarrollo personal entre otros.</a:t>
            </a:r>
            <a:endParaRPr lang="es-ES" sz="1500" dirty="0"/>
          </a:p>
          <a:p>
            <a:pPr algn="just"/>
            <a:r>
              <a:rPr lang="es-CO" sz="1500" dirty="0"/>
              <a:t>Para el factor III con un porcentaje de 10%, se evaluará  conocimientos y comprensiones especiales donde se tendrá en cuenta: formación y educación.</a:t>
            </a:r>
            <a:endParaRPr lang="es-ES" sz="1500" dirty="0"/>
          </a:p>
          <a:p>
            <a:pPr algn="just"/>
            <a:r>
              <a:rPr lang="es-CO" sz="1500" dirty="0"/>
              <a:t>Para el factor IV con un porcentaje de10%, se evaluará normas de competencia laboral aplicables de acuerdo al cargo a aplicar la evaluación de desempeño.</a:t>
            </a:r>
            <a:endParaRPr lang="es-ES" sz="1500" dirty="0"/>
          </a:p>
          <a:p>
            <a:pPr algn="just"/>
            <a:r>
              <a:rPr lang="es-CO" sz="1500" dirty="0"/>
              <a:t>Por último se da una valoración que puede ser sobresaliente, satisfactorio, aceptable, deficiente de acuerdo al porcentaje obtenido en  cada uno de los factores de la evaluación de desempeño.</a:t>
            </a:r>
            <a:endParaRPr lang="es-ES" sz="1500" dirty="0"/>
          </a:p>
          <a:p>
            <a:r>
              <a:rPr lang="es-CO" sz="1500" dirty="0"/>
              <a:t>Terminada la evaluación de desempeño se hace un análisis de sus fortalezas, se hace un plan de mejoramiento individual y se le recomienda capacitarse según las falencias.</a:t>
            </a:r>
            <a:endParaRPr lang="es-ES" sz="1500" dirty="0"/>
          </a:p>
          <a:p>
            <a:endParaRPr lang="es-ES" sz="1500" dirty="0"/>
          </a:p>
        </p:txBody>
      </p:sp>
    </p:spTree>
    <p:extLst>
      <p:ext uri="{BB962C8B-B14F-4D97-AF65-F5344CB8AC3E}">
        <p14:creationId xmlns:p14="http://schemas.microsoft.com/office/powerpoint/2010/main" val="2446202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988" y="-1"/>
            <a:ext cx="11694011" cy="6715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a 7"/>
          <p:cNvGraphicFramePr>
            <a:graphicFrameLocks noGrp="1"/>
          </p:cNvGraphicFramePr>
          <p:nvPr>
            <p:extLst>
              <p:ext uri="{D42A27DB-BD31-4B8C-83A1-F6EECF244321}">
                <p14:modId xmlns:p14="http://schemas.microsoft.com/office/powerpoint/2010/main" val="2623635194"/>
              </p:ext>
            </p:extLst>
          </p:nvPr>
        </p:nvGraphicFramePr>
        <p:xfrm>
          <a:off x="1114427" y="913722"/>
          <a:ext cx="4305297" cy="5087899"/>
        </p:xfrm>
        <a:graphic>
          <a:graphicData uri="http://schemas.openxmlformats.org/drawingml/2006/table">
            <a:tbl>
              <a:tblPr>
                <a:tableStyleId>{5C22544A-7EE6-4342-B048-85BDC9FD1C3A}</a:tableStyleId>
              </a:tblPr>
              <a:tblGrid>
                <a:gridCol w="136736">
                  <a:extLst>
                    <a:ext uri="{9D8B030D-6E8A-4147-A177-3AD203B41FA5}">
                      <a16:colId xmlns:a16="http://schemas.microsoft.com/office/drawing/2014/main" val="20000"/>
                    </a:ext>
                  </a:extLst>
                </a:gridCol>
                <a:gridCol w="569736">
                  <a:extLst>
                    <a:ext uri="{9D8B030D-6E8A-4147-A177-3AD203B41FA5}">
                      <a16:colId xmlns:a16="http://schemas.microsoft.com/office/drawing/2014/main" val="20001"/>
                    </a:ext>
                  </a:extLst>
                </a:gridCol>
                <a:gridCol w="1374960">
                  <a:extLst>
                    <a:ext uri="{9D8B030D-6E8A-4147-A177-3AD203B41FA5}">
                      <a16:colId xmlns:a16="http://schemas.microsoft.com/office/drawing/2014/main" val="20002"/>
                    </a:ext>
                  </a:extLst>
                </a:gridCol>
                <a:gridCol w="296262">
                  <a:extLst>
                    <a:ext uri="{9D8B030D-6E8A-4147-A177-3AD203B41FA5}">
                      <a16:colId xmlns:a16="http://schemas.microsoft.com/office/drawing/2014/main" val="20003"/>
                    </a:ext>
                  </a:extLst>
                </a:gridCol>
                <a:gridCol w="279170">
                  <a:extLst>
                    <a:ext uri="{9D8B030D-6E8A-4147-A177-3AD203B41FA5}">
                      <a16:colId xmlns:a16="http://schemas.microsoft.com/office/drawing/2014/main" val="20004"/>
                    </a:ext>
                  </a:extLst>
                </a:gridCol>
                <a:gridCol w="281069">
                  <a:extLst>
                    <a:ext uri="{9D8B030D-6E8A-4147-A177-3AD203B41FA5}">
                      <a16:colId xmlns:a16="http://schemas.microsoft.com/office/drawing/2014/main" val="20005"/>
                    </a:ext>
                  </a:extLst>
                </a:gridCol>
                <a:gridCol w="290564">
                  <a:extLst>
                    <a:ext uri="{9D8B030D-6E8A-4147-A177-3AD203B41FA5}">
                      <a16:colId xmlns:a16="http://schemas.microsoft.com/office/drawing/2014/main" val="20006"/>
                    </a:ext>
                  </a:extLst>
                </a:gridCol>
                <a:gridCol w="288666">
                  <a:extLst>
                    <a:ext uri="{9D8B030D-6E8A-4147-A177-3AD203B41FA5}">
                      <a16:colId xmlns:a16="http://schemas.microsoft.com/office/drawing/2014/main" val="20007"/>
                    </a:ext>
                  </a:extLst>
                </a:gridCol>
                <a:gridCol w="267776">
                  <a:extLst>
                    <a:ext uri="{9D8B030D-6E8A-4147-A177-3AD203B41FA5}">
                      <a16:colId xmlns:a16="http://schemas.microsoft.com/office/drawing/2014/main" val="20008"/>
                    </a:ext>
                  </a:extLst>
                </a:gridCol>
                <a:gridCol w="193709">
                  <a:extLst>
                    <a:ext uri="{9D8B030D-6E8A-4147-A177-3AD203B41FA5}">
                      <a16:colId xmlns:a16="http://schemas.microsoft.com/office/drawing/2014/main" val="20009"/>
                    </a:ext>
                  </a:extLst>
                </a:gridCol>
                <a:gridCol w="326649">
                  <a:extLst>
                    <a:ext uri="{9D8B030D-6E8A-4147-A177-3AD203B41FA5}">
                      <a16:colId xmlns:a16="http://schemas.microsoft.com/office/drawing/2014/main" val="20010"/>
                    </a:ext>
                  </a:extLst>
                </a:gridCol>
              </a:tblGrid>
              <a:tr h="160025">
                <a:tc rowSpan="3" gridSpan="2">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rowSpan="3" hMerge="1">
                  <a:txBody>
                    <a:bodyPr/>
                    <a:lstStyle/>
                    <a:p>
                      <a:endParaRPr lang="es-ES"/>
                    </a:p>
                  </a:txBody>
                  <a:tcPr/>
                </a:tc>
                <a:tc rowSpan="2" gridSpan="6">
                  <a:txBody>
                    <a:bodyPr/>
                    <a:lstStyle/>
                    <a:p>
                      <a:pPr algn="ctr" fontAlgn="ctr"/>
                      <a:r>
                        <a:rPr lang="es-ES" sz="600" u="none" strike="noStrike" dirty="0">
                          <a:effectLst/>
                        </a:rPr>
                        <a:t>EVALUACIÓN DE DESEMPEÑO</a:t>
                      </a:r>
                      <a:endParaRPr lang="es-ES" sz="600" b="1" i="0" u="none" strike="noStrike" dirty="0">
                        <a:effectLst/>
                        <a:latin typeface="Arial" panose="020B0604020202020204" pitchFamily="34" charset="0"/>
                      </a:endParaRPr>
                    </a:p>
                  </a:txBody>
                  <a:tcPr marL="4637" marR="4637" marT="4637" marB="0" anchor="ctr"/>
                </a:tc>
                <a:tc rowSpan="2" hMerge="1">
                  <a:txBody>
                    <a:bodyPr/>
                    <a:lstStyle/>
                    <a:p>
                      <a:endParaRPr lang="es-ES"/>
                    </a:p>
                  </a:txBody>
                  <a:tcPr/>
                </a:tc>
                <a:tc rowSpan="2" hMerge="1">
                  <a:txBody>
                    <a:bodyPr/>
                    <a:lstStyle/>
                    <a:p>
                      <a:endParaRPr lang="es-ES"/>
                    </a:p>
                  </a:txBody>
                  <a:tcPr/>
                </a:tc>
                <a:tc rowSpan="2" hMerge="1">
                  <a:txBody>
                    <a:bodyPr/>
                    <a:lstStyle/>
                    <a:p>
                      <a:endParaRPr lang="es-ES"/>
                    </a:p>
                  </a:txBody>
                  <a:tcPr/>
                </a:tc>
                <a:tc rowSpan="2" hMerge="1">
                  <a:txBody>
                    <a:bodyPr/>
                    <a:lstStyle/>
                    <a:p>
                      <a:endParaRPr lang="es-ES"/>
                    </a:p>
                  </a:txBody>
                  <a:tcPr/>
                </a:tc>
                <a:tc rowSpan="2" hMerge="1">
                  <a:txBody>
                    <a:bodyPr/>
                    <a:lstStyle/>
                    <a:p>
                      <a:endParaRPr lang="es-ES"/>
                    </a:p>
                  </a:txBody>
                  <a:tcPr/>
                </a:tc>
                <a:tc gridSpan="2">
                  <a:txBody>
                    <a:bodyPr/>
                    <a:lstStyle/>
                    <a:p>
                      <a:pPr algn="l" fontAlgn="ctr"/>
                      <a:r>
                        <a:rPr lang="es-ES" sz="600" u="none" strike="noStrike">
                          <a:effectLst/>
                        </a:rPr>
                        <a:t>Código:</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00"/>
                  </a:ext>
                </a:extLst>
              </a:tr>
              <a:tr h="160025">
                <a:tc gridSpan="2" vMerge="1">
                  <a:txBody>
                    <a:bodyPr/>
                    <a:lstStyle/>
                    <a:p>
                      <a:endParaRPr lang="es-ES"/>
                    </a:p>
                  </a:txBody>
                  <a:tcPr/>
                </a:tc>
                <a:tc hMerge="1" vMerge="1">
                  <a:txBody>
                    <a:bodyPr/>
                    <a:lstStyle/>
                    <a:p>
                      <a:endParaRPr lang="es-ES"/>
                    </a:p>
                  </a:txBody>
                  <a:tcPr/>
                </a:tc>
                <a:tc gridSpan="6"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hMerge="1" vMerge="1">
                  <a:txBody>
                    <a:bodyPr/>
                    <a:lstStyle/>
                    <a:p>
                      <a:endParaRPr lang="es-ES"/>
                    </a:p>
                  </a:txBody>
                  <a:tcPr/>
                </a:tc>
                <a:tc gridSpan="2">
                  <a:txBody>
                    <a:bodyPr/>
                    <a:lstStyle/>
                    <a:p>
                      <a:pPr algn="l" fontAlgn="ctr"/>
                      <a:r>
                        <a:rPr lang="es-ES" sz="600" u="none" strike="noStrike">
                          <a:effectLst/>
                        </a:rPr>
                        <a:t>Versión:</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01"/>
                  </a:ext>
                </a:extLst>
              </a:tr>
              <a:tr h="160025">
                <a:tc gridSpan="2" vMerge="1">
                  <a:txBody>
                    <a:bodyPr/>
                    <a:lstStyle/>
                    <a:p>
                      <a:endParaRPr lang="es-ES"/>
                    </a:p>
                  </a:txBody>
                  <a:tcPr/>
                </a:tc>
                <a:tc hMerge="1" vMerge="1">
                  <a:txBody>
                    <a:bodyPr/>
                    <a:lstStyle/>
                    <a:p>
                      <a:endParaRPr lang="es-ES"/>
                    </a:p>
                  </a:txBody>
                  <a:tcPr/>
                </a:tc>
                <a:tc gridSpan="6">
                  <a:txBody>
                    <a:bodyPr/>
                    <a:lstStyle/>
                    <a:p>
                      <a:pPr algn="ctr" fontAlgn="ctr"/>
                      <a:r>
                        <a:rPr lang="es-ES" sz="600" u="none" strike="noStrike">
                          <a:effectLst/>
                        </a:rPr>
                        <a:t>Proceso: GESTIÓN ADMINISTRATIVA</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algn="l" fontAlgn="ctr"/>
                      <a:r>
                        <a:rPr lang="es-ES" sz="600" u="none" strike="noStrike">
                          <a:effectLst/>
                        </a:rPr>
                        <a:t>Emisión:</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02"/>
                  </a:ext>
                </a:extLst>
              </a:tr>
              <a:tr h="108403">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extLst>
                  <a:ext uri="{0D108BD9-81ED-4DB2-BD59-A6C34878D82A}">
                    <a16:rowId xmlns:a16="http://schemas.microsoft.com/office/drawing/2014/main" val="10003"/>
                  </a:ext>
                </a:extLst>
              </a:tr>
              <a:tr h="108403">
                <a:tc gridSpan="2">
                  <a:txBody>
                    <a:bodyPr/>
                    <a:lstStyle/>
                    <a:p>
                      <a:pPr algn="l" fontAlgn="ctr"/>
                      <a:r>
                        <a:rPr lang="es-ES" sz="600" u="none" strike="noStrike">
                          <a:effectLst/>
                        </a:rPr>
                        <a:t>Evaluado:</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l"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Cargo:</a:t>
                      </a:r>
                      <a:endParaRPr lang="es-ES" sz="600" b="0" i="0" u="none" strike="noStrike">
                        <a:effectLst/>
                        <a:latin typeface="Arial" panose="020B0604020202020204" pitchFamily="34" charset="0"/>
                      </a:endParaRPr>
                    </a:p>
                  </a:txBody>
                  <a:tcPr marL="4637" marR="4637" marT="4637" marB="0" anchor="ctr"/>
                </a:tc>
                <a:tc gridSpan="4">
                  <a:txBody>
                    <a:bodyPr/>
                    <a:lstStyle/>
                    <a:p>
                      <a:pPr algn="l" fontAlgn="ctr"/>
                      <a:r>
                        <a:rPr lang="es-ES" sz="600" u="none" strike="noStrike">
                          <a:effectLst/>
                        </a:rPr>
                        <a:t>GERENTE</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ctr" fontAlgn="ctr"/>
                      <a:r>
                        <a:rPr lang="es-ES" sz="600" u="none" strike="noStrike">
                          <a:effectLst/>
                        </a:rPr>
                        <a:t>Fecha</a:t>
                      </a:r>
                      <a:endParaRPr lang="es-ES" sz="600" b="0" i="0" u="none" strike="noStrike">
                        <a:effectLst/>
                        <a:latin typeface="Arial" panose="020B0604020202020204" pitchFamily="34" charset="0"/>
                      </a:endParaRPr>
                    </a:p>
                  </a:txBody>
                  <a:tcPr marL="4637" marR="4637" marT="4637" marB="0" anchor="ctr"/>
                </a:tc>
                <a:tc>
                  <a:txBody>
                    <a:bodyPr/>
                    <a:lstStyle/>
                    <a:p>
                      <a:pPr algn="l" fontAlgn="ct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04"/>
                  </a:ext>
                </a:extLst>
              </a:tr>
              <a:tr h="95490">
                <a:tc>
                  <a:txBody>
                    <a:bodyPr/>
                    <a:lstStyle/>
                    <a:p>
                      <a:pPr algn="l" fontAlgn="b"/>
                      <a:endParaRPr lang="es-ES" sz="600" b="0" i="0" u="none" strike="noStrike" dirty="0">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extLst>
                  <a:ext uri="{0D108BD9-81ED-4DB2-BD59-A6C34878D82A}">
                    <a16:rowId xmlns:a16="http://schemas.microsoft.com/office/drawing/2014/main" val="10005"/>
                  </a:ext>
                </a:extLst>
              </a:tr>
              <a:tr h="95490">
                <a:tc gridSpan="4">
                  <a:txBody>
                    <a:bodyPr/>
                    <a:lstStyle/>
                    <a:p>
                      <a:pPr algn="ctr" fontAlgn="ctr"/>
                      <a:r>
                        <a:rPr lang="es-ES" sz="600" u="none" strike="noStrike">
                          <a:effectLst/>
                        </a:rPr>
                        <a:t>FACTOR DE EVALUACIÓN</a:t>
                      </a:r>
                      <a:endParaRPr lang="es-ES" sz="600" b="1" i="0" u="none" strike="noStrike">
                        <a:solidFill>
                          <a:srgbClr val="FFFFFF"/>
                        </a:solidFill>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a:effectLst/>
                        </a:rPr>
                        <a:t>PONDERACIÓN</a:t>
                      </a:r>
                      <a:endParaRPr lang="es-ES" sz="600" b="1" i="0" u="none" strike="noStrike">
                        <a:solidFill>
                          <a:srgbClr val="FFFFFF"/>
                        </a:solidFill>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gridSpan="4">
                  <a:txBody>
                    <a:bodyPr/>
                    <a:lstStyle/>
                    <a:p>
                      <a:pPr algn="ctr" fontAlgn="ctr"/>
                      <a:r>
                        <a:rPr lang="es-ES" sz="600" u="none" strike="noStrike">
                          <a:effectLst/>
                        </a:rPr>
                        <a:t>PUNTUACIÓN OBTENIDA</a:t>
                      </a:r>
                      <a:endParaRPr lang="es-ES" sz="600" b="1" i="0" u="none" strike="noStrike">
                        <a:solidFill>
                          <a:srgbClr val="FFFFFF"/>
                        </a:solidFill>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6"/>
                  </a:ext>
                </a:extLst>
              </a:tr>
              <a:tr h="95490">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extLst>
                  <a:ext uri="{0D108BD9-81ED-4DB2-BD59-A6C34878D82A}">
                    <a16:rowId xmlns:a16="http://schemas.microsoft.com/office/drawing/2014/main" val="10007"/>
                  </a:ext>
                </a:extLst>
              </a:tr>
              <a:tr h="201322">
                <a:tc gridSpan="2">
                  <a:txBody>
                    <a:bodyPr/>
                    <a:lstStyle/>
                    <a:p>
                      <a:pPr algn="ctr" fontAlgn="ctr"/>
                      <a:r>
                        <a:rPr lang="es-ES" sz="600" u="none" strike="noStrike" dirty="0">
                          <a:effectLst/>
                        </a:rPr>
                        <a:t>FACTOR I</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gridSpan="2">
                  <a:txBody>
                    <a:bodyPr/>
                    <a:lstStyle/>
                    <a:p>
                      <a:pPr algn="just" fontAlgn="ctr"/>
                      <a:r>
                        <a:rPr lang="es-ES" sz="600" u="none" strike="noStrike">
                          <a:effectLst/>
                        </a:rPr>
                        <a:t>EVALUACIÓN DE FUNCIONES ESCENCIALES</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gridSpan="3">
                  <a:txBody>
                    <a:bodyPr/>
                    <a:lstStyle/>
                    <a:p>
                      <a:pPr algn="ctr" fontAlgn="ctr"/>
                      <a:r>
                        <a:rPr lang="es-ES" sz="600" u="none" strike="noStrike" dirty="0">
                          <a:effectLst/>
                        </a:rPr>
                        <a:t>50</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gridSpan="4">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8"/>
                  </a:ext>
                </a:extLst>
              </a:tr>
              <a:tr h="201322">
                <a:tc gridSpan="2">
                  <a:txBody>
                    <a:bodyPr/>
                    <a:lstStyle/>
                    <a:p>
                      <a:pPr algn="ctr" fontAlgn="ctr"/>
                      <a:r>
                        <a:rPr lang="es-ES" sz="600" u="none" strike="noStrike" dirty="0">
                          <a:effectLst/>
                        </a:rPr>
                        <a:t>FACTOR II</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gridSpan="2">
                  <a:txBody>
                    <a:bodyPr/>
                    <a:lstStyle/>
                    <a:p>
                      <a:pPr algn="just" fontAlgn="ctr"/>
                      <a:r>
                        <a:rPr lang="es-ES" sz="600" u="none" strike="noStrike" dirty="0">
                          <a:effectLst/>
                        </a:rPr>
                        <a:t>EVALUACIÓN COMPETENCIAS COMPORTAMENTALES</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gridSpan="3">
                  <a:txBody>
                    <a:bodyPr/>
                    <a:lstStyle/>
                    <a:p>
                      <a:pPr algn="ctr" fontAlgn="ctr"/>
                      <a:r>
                        <a:rPr lang="es-ES" sz="600" u="none" strike="noStrike" dirty="0">
                          <a:effectLst/>
                        </a:rPr>
                        <a:t>30</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gridSpan="4">
                  <a:txBody>
                    <a:bodyPr/>
                    <a:lstStyle/>
                    <a:p>
                      <a:pPr algn="ctr" fontAlgn="ctr"/>
                      <a:r>
                        <a:rPr lang="es-ES" sz="600" u="none" strike="noStrike">
                          <a:effectLst/>
                        </a:rPr>
                        <a:t> </a:t>
                      </a:r>
                      <a:endParaRPr lang="es-ES" sz="600" b="1" i="0" u="none" strike="noStrike">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9"/>
                  </a:ext>
                </a:extLst>
              </a:tr>
              <a:tr h="201322">
                <a:tc gridSpan="2">
                  <a:txBody>
                    <a:bodyPr/>
                    <a:lstStyle/>
                    <a:p>
                      <a:pPr algn="ctr" fontAlgn="ctr"/>
                      <a:r>
                        <a:rPr lang="es-ES" sz="600" u="none" strike="noStrike">
                          <a:effectLst/>
                        </a:rPr>
                        <a:t>FACTOR III</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gridSpan="2">
                  <a:txBody>
                    <a:bodyPr/>
                    <a:lstStyle/>
                    <a:p>
                      <a:pPr algn="just" fontAlgn="ctr"/>
                      <a:r>
                        <a:rPr lang="es-ES" sz="600" u="none" strike="noStrike">
                          <a:effectLst/>
                        </a:rPr>
                        <a:t>EVALUACIÓN CONOCIMIENTOS Y COMPRENSIONES ESENCIALES</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gridSpan="3">
                  <a:txBody>
                    <a:bodyPr/>
                    <a:lstStyle/>
                    <a:p>
                      <a:pPr algn="ctr" fontAlgn="ctr"/>
                      <a:r>
                        <a:rPr lang="es-ES" sz="600" u="none" strike="noStrike" dirty="0">
                          <a:effectLst/>
                        </a:rPr>
                        <a:t>10</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gridSpan="4">
                  <a:txBody>
                    <a:bodyPr/>
                    <a:lstStyle/>
                    <a:p>
                      <a:pPr algn="ctr" fontAlgn="ctr"/>
                      <a:r>
                        <a:rPr lang="es-ES" sz="600" u="none" strike="noStrike">
                          <a:effectLst/>
                        </a:rPr>
                        <a:t> </a:t>
                      </a:r>
                      <a:endParaRPr lang="es-ES" sz="600" b="1" i="0" u="none" strike="noStrike">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0"/>
                  </a:ext>
                </a:extLst>
              </a:tr>
              <a:tr h="201322">
                <a:tc gridSpan="2">
                  <a:txBody>
                    <a:bodyPr/>
                    <a:lstStyle/>
                    <a:p>
                      <a:pPr algn="ctr" fontAlgn="ctr"/>
                      <a:r>
                        <a:rPr lang="es-ES" sz="600" u="none" strike="noStrike" dirty="0">
                          <a:effectLst/>
                        </a:rPr>
                        <a:t>FACTOR IV</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gridSpan="2">
                  <a:txBody>
                    <a:bodyPr/>
                    <a:lstStyle/>
                    <a:p>
                      <a:pPr algn="just" fontAlgn="ctr"/>
                      <a:r>
                        <a:rPr lang="es-ES" sz="600" u="none" strike="noStrike">
                          <a:effectLst/>
                        </a:rPr>
                        <a:t>CERTIFICACIÓN NORMAS DE COMPETENCIA LABORAL APLICABLES</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gridSpan="3">
                  <a:txBody>
                    <a:bodyPr/>
                    <a:lstStyle/>
                    <a:p>
                      <a:pPr algn="ctr" fontAlgn="ctr"/>
                      <a:r>
                        <a:rPr lang="es-ES" sz="600" u="none" strike="noStrike" dirty="0">
                          <a:effectLst/>
                        </a:rPr>
                        <a:t>10</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gridSpan="4">
                  <a:txBody>
                    <a:bodyPr/>
                    <a:lstStyle/>
                    <a:p>
                      <a:pPr algn="ctr" fontAlgn="ctr"/>
                      <a:r>
                        <a:rPr lang="es-ES" sz="600" u="none" strike="noStrike">
                          <a:effectLst/>
                        </a:rPr>
                        <a:t> </a:t>
                      </a:r>
                      <a:endParaRPr lang="es-ES" sz="600" b="1" i="0" u="none" strike="noStrike">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1"/>
                  </a:ext>
                </a:extLst>
              </a:tr>
              <a:tr h="95490">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a:txBody>
                    <a:bodyPr/>
                    <a:lstStyle/>
                    <a:p>
                      <a:pPr algn="l" fontAlgn="b"/>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a:txBody>
                    <a:bodyPr/>
                    <a:lstStyle/>
                    <a:p>
                      <a:pPr algn="l" fontAlgn="b"/>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b"/>
                </a:tc>
                <a:tc>
                  <a:txBody>
                    <a:bodyPr/>
                    <a:lstStyle/>
                    <a:p>
                      <a:pPr algn="l" fontAlgn="b"/>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extLst>
                  <a:ext uri="{0D108BD9-81ED-4DB2-BD59-A6C34878D82A}">
                    <a16:rowId xmlns:a16="http://schemas.microsoft.com/office/drawing/2014/main" val="10012"/>
                  </a:ext>
                </a:extLst>
              </a:tr>
              <a:tr h="103242">
                <a:tc gridSpan="11">
                  <a:txBody>
                    <a:bodyPr/>
                    <a:lstStyle/>
                    <a:p>
                      <a:pPr algn="ctr" fontAlgn="ctr"/>
                      <a:r>
                        <a:rPr lang="es-ES" sz="600" u="none" strike="noStrike" dirty="0">
                          <a:effectLst/>
                        </a:rPr>
                        <a:t>DESARROLLO DE LA EVALUACIÓN</a:t>
                      </a:r>
                      <a:endParaRPr lang="es-ES" sz="600" b="1" i="0" u="none" strike="noStrike" dirty="0">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3"/>
                  </a:ext>
                </a:extLst>
              </a:tr>
              <a:tr h="95490">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dirty="0">
                        <a:effectLst/>
                        <a:latin typeface="Arial" panose="020B0604020202020204" pitchFamily="34" charset="0"/>
                      </a:endParaRPr>
                    </a:p>
                  </a:txBody>
                  <a:tcPr marL="4637" marR="4637" marT="4637" marB="0" anchor="b"/>
                </a:tc>
                <a:tc>
                  <a:txBody>
                    <a:bodyPr/>
                    <a:lstStyle/>
                    <a:p>
                      <a:pPr algn="l" fontAlgn="b"/>
                      <a:endParaRPr lang="es-ES" sz="600" b="0" i="0" u="none" strike="noStrike" dirty="0">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dirty="0">
                        <a:effectLst/>
                        <a:latin typeface="Arial" panose="020B0604020202020204" pitchFamily="34" charset="0"/>
                      </a:endParaRPr>
                    </a:p>
                  </a:txBody>
                  <a:tcPr marL="4637" marR="4637" marT="4637" marB="0" anchor="b"/>
                </a:tc>
                <a:tc>
                  <a:txBody>
                    <a:bodyPr/>
                    <a:lstStyle/>
                    <a:p>
                      <a:pPr algn="l" fontAlgn="b"/>
                      <a:endParaRPr lang="es-ES" sz="600" b="0" i="0" u="none" strike="noStrike" dirty="0">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extLst>
                  <a:ext uri="{0D108BD9-81ED-4DB2-BD59-A6C34878D82A}">
                    <a16:rowId xmlns:a16="http://schemas.microsoft.com/office/drawing/2014/main" val="10014"/>
                  </a:ext>
                </a:extLst>
              </a:tr>
              <a:tr h="95490">
                <a:tc gridSpan="4">
                  <a:txBody>
                    <a:bodyPr/>
                    <a:lstStyle/>
                    <a:p>
                      <a:pPr algn="ctr" fontAlgn="ctr"/>
                      <a:r>
                        <a:rPr lang="es-ES" sz="600" u="none" strike="noStrike" dirty="0">
                          <a:effectLst/>
                        </a:rPr>
                        <a:t>FACTOR DE EVALUACIÓN</a:t>
                      </a:r>
                      <a:endParaRPr lang="es-ES" sz="600" b="1" i="0" u="none" strike="noStrike" dirty="0">
                        <a:solidFill>
                          <a:srgbClr val="FFFFFF"/>
                        </a:solidFill>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600" u="none" strike="noStrike" dirty="0">
                          <a:effectLst/>
                        </a:rPr>
                        <a:t>PONDERACIÓN</a:t>
                      </a:r>
                      <a:endParaRPr lang="es-ES" sz="600" b="1" i="0" u="none" strike="noStrike" dirty="0">
                        <a:solidFill>
                          <a:srgbClr val="FFFFFF"/>
                        </a:solidFill>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gridSpan="4">
                  <a:txBody>
                    <a:bodyPr/>
                    <a:lstStyle/>
                    <a:p>
                      <a:pPr algn="ctr" fontAlgn="ctr"/>
                      <a:r>
                        <a:rPr lang="es-ES" sz="600" u="none" strike="noStrike">
                          <a:effectLst/>
                        </a:rPr>
                        <a:t>PUNTUACIÓN OBTENIDA</a:t>
                      </a:r>
                      <a:endParaRPr lang="es-ES" sz="600" b="1" i="0" u="none" strike="noStrike">
                        <a:solidFill>
                          <a:srgbClr val="FFFFFF"/>
                        </a:solidFill>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5"/>
                  </a:ext>
                </a:extLst>
              </a:tr>
              <a:tr h="95490">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dirty="0">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dirty="0">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extLst>
                  <a:ext uri="{0D108BD9-81ED-4DB2-BD59-A6C34878D82A}">
                    <a16:rowId xmlns:a16="http://schemas.microsoft.com/office/drawing/2014/main" val="10016"/>
                  </a:ext>
                </a:extLst>
              </a:tr>
              <a:tr h="129052">
                <a:tc gridSpan="2">
                  <a:txBody>
                    <a:bodyPr/>
                    <a:lstStyle/>
                    <a:p>
                      <a:pPr algn="ctr" fontAlgn="ctr"/>
                      <a:r>
                        <a:rPr lang="es-ES" sz="600" u="none" strike="noStrike">
                          <a:effectLst/>
                        </a:rPr>
                        <a:t>FACTOR I</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gridSpan="2">
                  <a:txBody>
                    <a:bodyPr/>
                    <a:lstStyle/>
                    <a:p>
                      <a:pPr algn="just" fontAlgn="ctr"/>
                      <a:r>
                        <a:rPr lang="es-ES" sz="600" u="none" strike="noStrike" dirty="0">
                          <a:effectLst/>
                        </a:rPr>
                        <a:t>EVALUACIÓN DE FUNCIONES ESCENCIALES</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gridSpan="3">
                  <a:txBody>
                    <a:bodyPr/>
                    <a:lstStyle/>
                    <a:p>
                      <a:pPr algn="ctr" fontAlgn="ctr"/>
                      <a:r>
                        <a:rPr lang="es-ES" sz="600" u="none" strike="noStrike" dirty="0">
                          <a:effectLst/>
                        </a:rPr>
                        <a:t>50</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gridSpan="4">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4637" marR="4637" marT="4637"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7"/>
                  </a:ext>
                </a:extLst>
              </a:tr>
              <a:tr h="95490">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just"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just"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1"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1"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1"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1"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18"/>
                  </a:ext>
                </a:extLst>
              </a:tr>
              <a:tr h="368135">
                <a:tc rowSpan="2" gridSpan="3">
                  <a:txBody>
                    <a:bodyPr/>
                    <a:lstStyle/>
                    <a:p>
                      <a:pPr algn="ctr" fontAlgn="ctr"/>
                      <a:r>
                        <a:rPr lang="es-ES" sz="600" u="none" strike="noStrike" dirty="0">
                          <a:effectLst/>
                        </a:rPr>
                        <a:t>FUNCIONES CLAVES O ESENCIALES</a:t>
                      </a:r>
                      <a:endParaRPr lang="es-ES" sz="600" b="1" i="0" u="none" strike="noStrike" dirty="0">
                        <a:effectLst/>
                        <a:latin typeface="Arial" panose="020B0604020202020204" pitchFamily="34" charset="0"/>
                      </a:endParaRPr>
                    </a:p>
                  </a:txBody>
                  <a:tcPr marL="4637" marR="4637" marT="4637" marB="0" anchor="ctr"/>
                </a:tc>
                <a:tc rowSpan="2" hMerge="1">
                  <a:txBody>
                    <a:bodyPr/>
                    <a:lstStyle/>
                    <a:p>
                      <a:endParaRPr lang="es-ES"/>
                    </a:p>
                  </a:txBody>
                  <a:tcPr/>
                </a:tc>
                <a:tc rowSpan="2" hMerge="1">
                  <a:txBody>
                    <a:bodyPr/>
                    <a:lstStyle/>
                    <a:p>
                      <a:endParaRPr lang="es-ES"/>
                    </a:p>
                  </a:txBody>
                  <a:tcPr/>
                </a:tc>
                <a:tc>
                  <a:txBody>
                    <a:bodyPr/>
                    <a:lstStyle/>
                    <a:p>
                      <a:pPr algn="ctr" fontAlgn="ctr"/>
                      <a:r>
                        <a:rPr lang="es-ES" sz="600" u="none" strike="noStrike">
                          <a:effectLst/>
                        </a:rPr>
                        <a:t>PONDERADO FUNCIÓN</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NUNCA</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CASI NUNCA</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A VECES</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CASI SIEMPRE</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SIEMPRE</a:t>
                      </a:r>
                      <a:endParaRPr lang="es-ES" sz="600" b="0" i="0" u="none" strike="noStrike">
                        <a:effectLst/>
                        <a:latin typeface="Arial" panose="020B0604020202020204" pitchFamily="34" charset="0"/>
                      </a:endParaRPr>
                    </a:p>
                  </a:txBody>
                  <a:tcPr marL="4637" marR="4637" marT="4637"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rowSpan="2">
                  <a:txBody>
                    <a:bodyPr/>
                    <a:lstStyle/>
                    <a:p>
                      <a:pPr algn="ctr" fontAlgn="ctr"/>
                      <a:r>
                        <a:rPr lang="es-ES" sz="600" u="none" strike="noStrike">
                          <a:effectLst/>
                        </a:rPr>
                        <a:t>PUNTAJE FUNCIONES</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19"/>
                  </a:ext>
                </a:extLst>
              </a:tr>
              <a:tr h="95490">
                <a:tc gridSpan="3" vMerge="1">
                  <a:txBody>
                    <a:bodyPr/>
                    <a:lstStyle/>
                    <a:p>
                      <a:endParaRPr lang="es-ES"/>
                    </a:p>
                  </a:txBody>
                  <a:tcPr/>
                </a:tc>
                <a:tc hMerge="1" vMerge="1">
                  <a:txBody>
                    <a:bodyPr/>
                    <a:lstStyle/>
                    <a:p>
                      <a:endParaRPr lang="es-ES"/>
                    </a:p>
                  </a:txBody>
                  <a:tcPr/>
                </a:tc>
                <a:tc hMerge="1" vMerge="1">
                  <a:txBody>
                    <a:bodyPr/>
                    <a:lstStyle/>
                    <a:p>
                      <a:endParaRPr lang="es-ES"/>
                    </a:p>
                  </a:txBody>
                  <a:tcPr/>
                </a:tc>
                <a:tc>
                  <a:txBody>
                    <a:bodyPr/>
                    <a:lstStyle/>
                    <a:p>
                      <a:pPr algn="ctr" fontAlgn="b"/>
                      <a:r>
                        <a:rPr lang="es-ES" sz="600" u="none" strike="noStrike">
                          <a:effectLst/>
                        </a:rPr>
                        <a:t>50</a:t>
                      </a:r>
                      <a:endParaRPr lang="es-ES" sz="600" b="1" i="0" u="none" strike="noStrike">
                        <a:effectLst/>
                        <a:latin typeface="Arial" panose="020B0604020202020204" pitchFamily="34" charset="0"/>
                      </a:endParaRPr>
                    </a:p>
                  </a:txBody>
                  <a:tcPr marL="4637" marR="4637" marT="4637"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4637" marR="4637" marT="4637"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4637" marR="4637" marT="4637" marB="0" anchor="b"/>
                </a:tc>
                <a:tc>
                  <a:txBody>
                    <a:bodyPr/>
                    <a:lstStyle/>
                    <a:p>
                      <a:pPr algn="ctr" fontAlgn="b"/>
                      <a:r>
                        <a:rPr lang="es-ES" sz="600" u="none" strike="noStrike" dirty="0">
                          <a:effectLst/>
                        </a:rPr>
                        <a:t>3</a:t>
                      </a:r>
                      <a:endParaRPr lang="es-ES" sz="600" b="0" i="0" u="none" strike="noStrike" dirty="0">
                        <a:effectLst/>
                        <a:latin typeface="Arial" panose="020B0604020202020204" pitchFamily="34" charset="0"/>
                      </a:endParaRPr>
                    </a:p>
                  </a:txBody>
                  <a:tcPr marL="4637" marR="4637" marT="4637" marB="0" anchor="b"/>
                </a:tc>
                <a:tc>
                  <a:txBody>
                    <a:bodyPr/>
                    <a:lstStyle/>
                    <a:p>
                      <a:pPr algn="ctr" fontAlgn="b"/>
                      <a:r>
                        <a:rPr lang="es-ES" sz="600" u="none" strike="noStrike" dirty="0">
                          <a:effectLst/>
                        </a:rPr>
                        <a:t>4</a:t>
                      </a:r>
                      <a:endParaRPr lang="es-ES" sz="600" b="0" i="0" u="none" strike="noStrike" dirty="0">
                        <a:effectLst/>
                        <a:latin typeface="Arial" panose="020B0604020202020204" pitchFamily="34" charset="0"/>
                      </a:endParaRPr>
                    </a:p>
                  </a:txBody>
                  <a:tcPr marL="4637" marR="4637" marT="4637"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4637" marR="4637" marT="4637"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4637" marR="4637" marT="4637" marB="0" anchor="b"/>
                </a:tc>
                <a:tc vMerge="1">
                  <a:txBody>
                    <a:bodyPr/>
                    <a:lstStyle/>
                    <a:p>
                      <a:endParaRPr lang="es-ES"/>
                    </a:p>
                  </a:txBody>
                  <a:tcPr/>
                </a:tc>
                <a:extLst>
                  <a:ext uri="{0D108BD9-81ED-4DB2-BD59-A6C34878D82A}">
                    <a16:rowId xmlns:a16="http://schemas.microsoft.com/office/drawing/2014/main" val="10020"/>
                  </a:ext>
                </a:extLst>
              </a:tr>
              <a:tr h="351023">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4637" marR="4637" marT="4637" marB="0" anchor="ctr"/>
                </a:tc>
                <a:tc gridSpan="2">
                  <a:txBody>
                    <a:bodyPr/>
                    <a:lstStyle/>
                    <a:p>
                      <a:pPr algn="just" fontAlgn="ctr"/>
                      <a:r>
                        <a:rPr lang="es-ES" sz="600" u="none" strike="noStrike">
                          <a:effectLst/>
                        </a:rPr>
                        <a:t>Los objetivos y metas propuestas son realizables, alcanzables y basados en las necesidades de la cooperativa, la comunidad y la disponibilidad de recursos.</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ctr" fontAlgn="ctr"/>
                      <a:r>
                        <a:rPr lang="es-ES" sz="600" u="none" strike="noStrike">
                          <a:effectLst/>
                        </a:rPr>
                        <a:t>10</a:t>
                      </a:r>
                      <a:endParaRPr lang="es-ES" sz="600" b="1"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21"/>
                  </a:ext>
                </a:extLst>
              </a:tr>
              <a:tr h="351023">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4637" marR="4637" marT="4637" marB="0" anchor="ctr"/>
                </a:tc>
                <a:tc gridSpan="2">
                  <a:txBody>
                    <a:bodyPr/>
                    <a:lstStyle/>
                    <a:p>
                      <a:pPr algn="just" fontAlgn="ctr"/>
                      <a:r>
                        <a:rPr lang="es-ES" sz="600" u="none" strike="noStrike" dirty="0">
                          <a:effectLst/>
                        </a:rPr>
                        <a:t>La dirección, coordinación y control  de la cooperativa, se realiza en cumplimiento  de la misión, visión y objetivos institucionales.</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ctr" fontAlgn="ctr"/>
                      <a:r>
                        <a:rPr lang="es-ES" sz="600" u="none" strike="noStrike">
                          <a:effectLst/>
                        </a:rPr>
                        <a:t>10</a:t>
                      </a:r>
                      <a:endParaRPr lang="es-ES" sz="600" b="1"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22"/>
                  </a:ext>
                </a:extLst>
              </a:tr>
              <a:tr h="368135">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4637" marR="4637" marT="4637" marB="0" anchor="ctr"/>
                </a:tc>
                <a:tc gridSpan="2">
                  <a:txBody>
                    <a:bodyPr/>
                    <a:lstStyle/>
                    <a:p>
                      <a:pPr algn="just" fontAlgn="ctr"/>
                      <a:r>
                        <a:rPr lang="es-ES" sz="600" u="none" strike="noStrike" dirty="0">
                          <a:effectLst/>
                        </a:rPr>
                        <a:t>El presupuesto anual  es elaborado  de acuerdo a las proyecciones  de ingresos y gastos y es presentado oportunamente al consejo de administración para su aprobación. </a:t>
                      </a:r>
                      <a:endParaRPr lang="es-ES" sz="600" b="0" i="0" u="none" strike="noStrike" dirty="0">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ctr" fontAlgn="ctr"/>
                      <a:r>
                        <a:rPr lang="es-ES" sz="600" u="none" strike="noStrike" dirty="0">
                          <a:effectLst/>
                        </a:rPr>
                        <a:t>10</a:t>
                      </a:r>
                      <a:endParaRPr lang="es-ES" sz="600" b="1"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0</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23"/>
                  </a:ext>
                </a:extLst>
              </a:tr>
              <a:tr h="402644">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4637" marR="4637" marT="4637" marB="0" anchor="ctr"/>
                </a:tc>
                <a:tc gridSpan="2">
                  <a:txBody>
                    <a:bodyPr/>
                    <a:lstStyle/>
                    <a:p>
                      <a:pPr algn="just" fontAlgn="ctr"/>
                      <a:r>
                        <a:rPr lang="es-ES" sz="600" u="none" strike="noStrike">
                          <a:effectLst/>
                        </a:rPr>
                        <a:t>La información sobre el desempeño de la cooperativa  es presentada al consejo de administración, en forma estructurada con indicadores para evaluar el cumplimiento de metas y objetivos.</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ctr" fontAlgn="ctr"/>
                      <a:r>
                        <a:rPr lang="es-ES" sz="600" u="none" strike="noStrike" dirty="0">
                          <a:effectLst/>
                        </a:rPr>
                        <a:t>7</a:t>
                      </a:r>
                      <a:endParaRPr lang="es-ES" sz="600" b="1"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0</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24"/>
                  </a:ext>
                </a:extLst>
              </a:tr>
              <a:tr h="294240">
                <a:tc>
                  <a:txBody>
                    <a:bodyPr/>
                    <a:lstStyle/>
                    <a:p>
                      <a:pPr algn="ctr" fontAlgn="ctr"/>
                      <a:r>
                        <a:rPr lang="es-ES" sz="600" u="none" strike="noStrike">
                          <a:effectLst/>
                        </a:rPr>
                        <a:t>5</a:t>
                      </a:r>
                      <a:endParaRPr lang="es-ES" sz="600" b="0" i="0" u="none" strike="noStrike">
                        <a:effectLst/>
                        <a:latin typeface="Arial" panose="020B0604020202020204" pitchFamily="34" charset="0"/>
                      </a:endParaRPr>
                    </a:p>
                  </a:txBody>
                  <a:tcPr marL="4637" marR="4637" marT="4637" marB="0" anchor="ctr"/>
                </a:tc>
                <a:tc gridSpan="2">
                  <a:txBody>
                    <a:bodyPr/>
                    <a:lstStyle/>
                    <a:p>
                      <a:pPr algn="just" fontAlgn="ctr"/>
                      <a:r>
                        <a:rPr lang="es-ES" sz="600" u="none" strike="noStrike">
                          <a:effectLst/>
                        </a:rPr>
                        <a:t>Los contratos celebrados directamente por el gerente cumplan los requisitos establecidos en el numeral 37, 38  de los estatutos.</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ctr" fontAlgn="ctr"/>
                      <a:r>
                        <a:rPr lang="es-ES" sz="600" u="none" strike="noStrike">
                          <a:effectLst/>
                        </a:rPr>
                        <a:t>6</a:t>
                      </a:r>
                      <a:endParaRPr lang="es-ES" sz="600" b="1"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0</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4637" marR="4637" marT="4637" marB="0" anchor="ctr"/>
                </a:tc>
                <a:extLst>
                  <a:ext uri="{0D108BD9-81ED-4DB2-BD59-A6C34878D82A}">
                    <a16:rowId xmlns:a16="http://schemas.microsoft.com/office/drawing/2014/main" val="10025"/>
                  </a:ext>
                </a:extLst>
              </a:tr>
              <a:tr h="252942">
                <a:tc>
                  <a:txBody>
                    <a:bodyPr/>
                    <a:lstStyle/>
                    <a:p>
                      <a:pPr algn="ctr" fontAlgn="ctr"/>
                      <a:r>
                        <a:rPr lang="es-ES" sz="600" u="none" strike="noStrike">
                          <a:effectLst/>
                        </a:rPr>
                        <a:t>6</a:t>
                      </a:r>
                      <a:endParaRPr lang="es-ES" sz="600" b="0" i="0" u="none" strike="noStrike">
                        <a:effectLst/>
                        <a:latin typeface="Arial" panose="020B0604020202020204" pitchFamily="34" charset="0"/>
                      </a:endParaRPr>
                    </a:p>
                  </a:txBody>
                  <a:tcPr marL="4637" marR="4637" marT="4637" marB="0" anchor="ctr"/>
                </a:tc>
                <a:tc gridSpan="2">
                  <a:txBody>
                    <a:bodyPr/>
                    <a:lstStyle/>
                    <a:p>
                      <a:pPr algn="just" fontAlgn="ctr"/>
                      <a:r>
                        <a:rPr lang="es-ES" sz="600" u="none" strike="noStrike">
                          <a:effectLst/>
                        </a:rPr>
                        <a:t>El desempeño de los trabajadores  es evaluado bajo criterios para identificar fortalezas y aspectos a mejorar </a:t>
                      </a:r>
                      <a:endParaRPr lang="es-ES" sz="600" b="0" i="0" u="none" strike="noStrike">
                        <a:effectLst/>
                        <a:latin typeface="Arial" panose="020B0604020202020204" pitchFamily="34" charset="0"/>
                      </a:endParaRPr>
                    </a:p>
                  </a:txBody>
                  <a:tcPr marL="4637" marR="4637" marT="4637" marB="0" anchor="ctr"/>
                </a:tc>
                <a:tc hMerge="1">
                  <a:txBody>
                    <a:bodyPr/>
                    <a:lstStyle/>
                    <a:p>
                      <a:endParaRPr lang="es-ES"/>
                    </a:p>
                  </a:txBody>
                  <a:tcPr/>
                </a:tc>
                <a:tc>
                  <a:txBody>
                    <a:bodyPr/>
                    <a:lstStyle/>
                    <a:p>
                      <a:pPr algn="ctr" fontAlgn="ctr"/>
                      <a:r>
                        <a:rPr lang="es-ES" sz="600" u="none" strike="noStrike">
                          <a:effectLst/>
                        </a:rPr>
                        <a:t>7</a:t>
                      </a:r>
                      <a:endParaRPr lang="es-ES" sz="600" b="1"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0</a:t>
                      </a:r>
                      <a:endParaRPr lang="es-ES" sz="600" b="0" i="0" u="none" strike="noStrike" dirty="0">
                        <a:effectLst/>
                        <a:latin typeface="Arial" panose="020B0604020202020204" pitchFamily="34" charset="0"/>
                      </a:endParaRPr>
                    </a:p>
                  </a:txBody>
                  <a:tcPr marL="4637" marR="4637" marT="4637" marB="0" anchor="ctr"/>
                </a:tc>
                <a:tc>
                  <a:txBody>
                    <a:bodyPr/>
                    <a:lstStyle/>
                    <a:p>
                      <a:pPr algn="ctr" fontAlgn="ctr"/>
                      <a:r>
                        <a:rPr lang="es-ES" sz="600" u="none" strike="noStrike" dirty="0">
                          <a:effectLst/>
                        </a:rPr>
                        <a:t>0,0</a:t>
                      </a:r>
                      <a:endParaRPr lang="es-ES" sz="600" b="0" i="0" u="none" strike="noStrike" dirty="0">
                        <a:effectLst/>
                        <a:latin typeface="Arial" panose="020B0604020202020204" pitchFamily="34" charset="0"/>
                      </a:endParaRPr>
                    </a:p>
                  </a:txBody>
                  <a:tcPr marL="4637" marR="4637" marT="4637" marB="0" anchor="ctr"/>
                </a:tc>
                <a:extLst>
                  <a:ext uri="{0D108BD9-81ED-4DB2-BD59-A6C34878D82A}">
                    <a16:rowId xmlns:a16="http://schemas.microsoft.com/office/drawing/2014/main" val="10026"/>
                  </a:ext>
                </a:extLst>
              </a:tr>
              <a:tr h="95490">
                <a:tc>
                  <a:txBody>
                    <a:bodyPr/>
                    <a:lstStyle/>
                    <a:p>
                      <a:pPr algn="ctr" fontAlgn="b"/>
                      <a:r>
                        <a:rPr lang="es-ES" sz="600" u="none" strike="noStrike">
                          <a:effectLst/>
                        </a:rPr>
                        <a:t>6</a:t>
                      </a:r>
                      <a:endParaRPr lang="es-ES" sz="600" b="0" i="0" u="none" strike="noStrike">
                        <a:solidFill>
                          <a:srgbClr val="D9D9D9"/>
                        </a:solidFill>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ctr" fontAlgn="b"/>
                      <a:r>
                        <a:rPr lang="es-ES" sz="600" u="none" strike="noStrike">
                          <a:effectLst/>
                        </a:rPr>
                        <a:t>50</a:t>
                      </a:r>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l" fontAlgn="b"/>
                      <a:endParaRPr lang="es-ES" sz="600" b="0" i="0" u="none" strike="noStrike">
                        <a:effectLst/>
                        <a:latin typeface="Arial" panose="020B0604020202020204" pitchFamily="34" charset="0"/>
                      </a:endParaRPr>
                    </a:p>
                  </a:txBody>
                  <a:tcPr marL="4637" marR="4637" marT="4637" marB="0" anchor="b"/>
                </a:tc>
                <a:tc gridSpan="3">
                  <a:txBody>
                    <a:bodyPr/>
                    <a:lstStyle/>
                    <a:p>
                      <a:pPr algn="l" fontAlgn="b"/>
                      <a:r>
                        <a:rPr lang="es-ES" sz="600" u="none" strike="noStrike">
                          <a:effectLst/>
                        </a:rPr>
                        <a:t>PUNTAJE FUNCIONES</a:t>
                      </a:r>
                      <a:endParaRPr lang="es-ES" sz="600" b="0" i="0" u="none" strike="noStrike">
                        <a:effectLst/>
                        <a:latin typeface="Arial" panose="020B0604020202020204" pitchFamily="34" charset="0"/>
                      </a:endParaRPr>
                    </a:p>
                  </a:txBody>
                  <a:tcPr marL="4637" marR="4637" marT="4637" marB="0" anchor="b"/>
                </a:tc>
                <a:tc hMerge="1">
                  <a:txBody>
                    <a:bodyPr/>
                    <a:lstStyle/>
                    <a:p>
                      <a:endParaRPr lang="es-ES"/>
                    </a:p>
                  </a:txBody>
                  <a:tcPr/>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4637" marR="4637" marT="4637" marB="0" anchor="b"/>
                </a:tc>
                <a:tc>
                  <a:txBody>
                    <a:bodyPr/>
                    <a:lstStyle/>
                    <a:p>
                      <a:pPr algn="ctr" fontAlgn="ctr"/>
                      <a:r>
                        <a:rPr lang="es-ES" sz="600" u="none" strike="noStrike" dirty="0">
                          <a:effectLst/>
                        </a:rPr>
                        <a:t>0,0</a:t>
                      </a:r>
                      <a:endParaRPr lang="es-ES" sz="600" b="1" i="0" u="none" strike="noStrike" dirty="0">
                        <a:effectLst/>
                        <a:latin typeface="Arial" panose="020B0604020202020204" pitchFamily="34" charset="0"/>
                      </a:endParaRPr>
                    </a:p>
                  </a:txBody>
                  <a:tcPr marL="4637" marR="4637" marT="4637" marB="0" anchor="ctr"/>
                </a:tc>
                <a:extLst>
                  <a:ext uri="{0D108BD9-81ED-4DB2-BD59-A6C34878D82A}">
                    <a16:rowId xmlns:a16="http://schemas.microsoft.com/office/drawing/2014/main" val="10027"/>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067443986"/>
              </p:ext>
            </p:extLst>
          </p:nvPr>
        </p:nvGraphicFramePr>
        <p:xfrm>
          <a:off x="5505452" y="880123"/>
          <a:ext cx="4257673" cy="5072999"/>
        </p:xfrm>
        <a:graphic>
          <a:graphicData uri="http://schemas.openxmlformats.org/drawingml/2006/table">
            <a:tbl>
              <a:tblPr>
                <a:tableStyleId>{5C22544A-7EE6-4342-B048-85BDC9FD1C3A}</a:tableStyleId>
              </a:tblPr>
              <a:tblGrid>
                <a:gridCol w="135283">
                  <a:extLst>
                    <a:ext uri="{9D8B030D-6E8A-4147-A177-3AD203B41FA5}">
                      <a16:colId xmlns:a16="http://schemas.microsoft.com/office/drawing/2014/main" val="20000"/>
                    </a:ext>
                  </a:extLst>
                </a:gridCol>
                <a:gridCol w="563681">
                  <a:extLst>
                    <a:ext uri="{9D8B030D-6E8A-4147-A177-3AD203B41FA5}">
                      <a16:colId xmlns:a16="http://schemas.microsoft.com/office/drawing/2014/main" val="20001"/>
                    </a:ext>
                  </a:extLst>
                </a:gridCol>
                <a:gridCol w="1358473">
                  <a:extLst>
                    <a:ext uri="{9D8B030D-6E8A-4147-A177-3AD203B41FA5}">
                      <a16:colId xmlns:a16="http://schemas.microsoft.com/office/drawing/2014/main" val="20002"/>
                    </a:ext>
                  </a:extLst>
                </a:gridCol>
                <a:gridCol w="293114">
                  <a:extLst>
                    <a:ext uri="{9D8B030D-6E8A-4147-A177-3AD203B41FA5}">
                      <a16:colId xmlns:a16="http://schemas.microsoft.com/office/drawing/2014/main" val="20003"/>
                    </a:ext>
                  </a:extLst>
                </a:gridCol>
                <a:gridCol w="276204">
                  <a:extLst>
                    <a:ext uri="{9D8B030D-6E8A-4147-A177-3AD203B41FA5}">
                      <a16:colId xmlns:a16="http://schemas.microsoft.com/office/drawing/2014/main" val="20004"/>
                    </a:ext>
                  </a:extLst>
                </a:gridCol>
                <a:gridCol w="278083">
                  <a:extLst>
                    <a:ext uri="{9D8B030D-6E8A-4147-A177-3AD203B41FA5}">
                      <a16:colId xmlns:a16="http://schemas.microsoft.com/office/drawing/2014/main" val="20005"/>
                    </a:ext>
                  </a:extLst>
                </a:gridCol>
                <a:gridCol w="287477">
                  <a:extLst>
                    <a:ext uri="{9D8B030D-6E8A-4147-A177-3AD203B41FA5}">
                      <a16:colId xmlns:a16="http://schemas.microsoft.com/office/drawing/2014/main" val="20006"/>
                    </a:ext>
                  </a:extLst>
                </a:gridCol>
                <a:gridCol w="285599">
                  <a:extLst>
                    <a:ext uri="{9D8B030D-6E8A-4147-A177-3AD203B41FA5}">
                      <a16:colId xmlns:a16="http://schemas.microsoft.com/office/drawing/2014/main" val="20007"/>
                    </a:ext>
                  </a:extLst>
                </a:gridCol>
                <a:gridCol w="264931">
                  <a:extLst>
                    <a:ext uri="{9D8B030D-6E8A-4147-A177-3AD203B41FA5}">
                      <a16:colId xmlns:a16="http://schemas.microsoft.com/office/drawing/2014/main" val="20008"/>
                    </a:ext>
                  </a:extLst>
                </a:gridCol>
                <a:gridCol w="191651">
                  <a:extLst>
                    <a:ext uri="{9D8B030D-6E8A-4147-A177-3AD203B41FA5}">
                      <a16:colId xmlns:a16="http://schemas.microsoft.com/office/drawing/2014/main" val="20009"/>
                    </a:ext>
                  </a:extLst>
                </a:gridCol>
                <a:gridCol w="323177">
                  <a:extLst>
                    <a:ext uri="{9D8B030D-6E8A-4147-A177-3AD203B41FA5}">
                      <a16:colId xmlns:a16="http://schemas.microsoft.com/office/drawing/2014/main" val="20010"/>
                    </a:ext>
                  </a:extLst>
                </a:gridCol>
              </a:tblGrid>
              <a:tr h="103624">
                <a:tc gridSpan="4">
                  <a:txBody>
                    <a:bodyPr/>
                    <a:lstStyle/>
                    <a:p>
                      <a:pPr algn="ctr" fontAlgn="ctr"/>
                      <a:r>
                        <a:rPr lang="es-ES" sz="500" u="none" strike="noStrike" dirty="0">
                          <a:effectLst/>
                        </a:rPr>
                        <a:t>FACTOR DE EVALUACIÓN</a:t>
                      </a:r>
                      <a:endParaRPr lang="es-ES" sz="500" b="1" i="0" u="none" strike="noStrike" dirty="0">
                        <a:solidFill>
                          <a:srgbClr val="FFFFFF"/>
                        </a:solidFill>
                        <a:effectLst/>
                        <a:latin typeface="Arial" panose="020B0604020202020204" pitchFamily="34" charset="0"/>
                      </a:endParaRPr>
                    </a:p>
                  </a:txBody>
                  <a:tcPr marL="5354" marR="5354" marT="5354"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PONDERACIÓN</a:t>
                      </a:r>
                      <a:endParaRPr lang="es-ES" sz="500" b="1" i="0" u="none" strike="noStrike">
                        <a:solidFill>
                          <a:srgbClr val="FFFFFF"/>
                        </a:solidFill>
                        <a:effectLst/>
                        <a:latin typeface="Arial" panose="020B0604020202020204" pitchFamily="34" charset="0"/>
                      </a:endParaRPr>
                    </a:p>
                  </a:txBody>
                  <a:tcPr marL="5354" marR="5354" marT="5354"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PUNTUACIÓN OBTENIDA</a:t>
                      </a:r>
                      <a:endParaRPr lang="es-ES" sz="500" b="1" i="0" u="none" strike="noStrike">
                        <a:solidFill>
                          <a:srgbClr val="FFFFFF"/>
                        </a:solidFill>
                        <a:effectLst/>
                        <a:latin typeface="Arial" panose="020B0604020202020204" pitchFamily="34" charset="0"/>
                      </a:endParaRPr>
                    </a:p>
                  </a:txBody>
                  <a:tcPr marL="5354" marR="5354" marT="5354"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0"/>
                  </a:ext>
                </a:extLst>
              </a:tr>
              <a:tr h="110210">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extLst>
                  <a:ext uri="{0D108BD9-81ED-4DB2-BD59-A6C34878D82A}">
                    <a16:rowId xmlns:a16="http://schemas.microsoft.com/office/drawing/2014/main" val="10001"/>
                  </a:ext>
                </a:extLst>
              </a:tr>
              <a:tr h="181647">
                <a:tc gridSpan="2">
                  <a:txBody>
                    <a:bodyPr/>
                    <a:lstStyle/>
                    <a:p>
                      <a:pPr algn="ctr" fontAlgn="ctr"/>
                      <a:r>
                        <a:rPr lang="es-ES" sz="500" u="none" strike="noStrike">
                          <a:effectLst/>
                        </a:rPr>
                        <a:t>FACTOR II</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gridSpan="2">
                  <a:txBody>
                    <a:bodyPr/>
                    <a:lstStyle/>
                    <a:p>
                      <a:pPr algn="just" fontAlgn="ctr"/>
                      <a:r>
                        <a:rPr lang="es-ES" sz="500" u="none" strike="noStrike">
                          <a:effectLst/>
                        </a:rPr>
                        <a:t>EVALUACIÓN COMPETENCIAS COMPORTAMENTALES</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gridSpan="3">
                  <a:txBody>
                    <a:bodyPr/>
                    <a:lstStyle/>
                    <a:p>
                      <a:pPr algn="ctr" fontAlgn="ctr"/>
                      <a:r>
                        <a:rPr lang="es-ES" sz="500" u="none" strike="noStrike">
                          <a:effectLst/>
                        </a:rPr>
                        <a:t>30</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hMerge="1">
                  <a:txBody>
                    <a:bodyPr/>
                    <a:lstStyle/>
                    <a:p>
                      <a:endParaRPr lang="es-ES"/>
                    </a:p>
                  </a:txBody>
                  <a:tcPr/>
                </a:tc>
                <a:tc gridSpan="4">
                  <a:txBody>
                    <a:bodyPr/>
                    <a:lstStyle/>
                    <a:p>
                      <a:pPr algn="ctr" fontAlgn="ctr"/>
                      <a:r>
                        <a:rPr lang="es-ES" sz="500" u="none" strike="noStrike">
                          <a:effectLst/>
                        </a:rPr>
                        <a:t>0,0</a:t>
                      </a:r>
                      <a:endParaRPr lang="es-ES" sz="500" b="1" i="0" u="none" strike="noStrike">
                        <a:effectLst/>
                        <a:latin typeface="Arial" panose="020B0604020202020204" pitchFamily="34" charset="0"/>
                      </a:endParaRPr>
                    </a:p>
                  </a:txBody>
                  <a:tcPr marL="5354" marR="5354" marT="5354"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2"/>
                  </a:ext>
                </a:extLst>
              </a:tr>
              <a:tr h="110210">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extLst>
                  <a:ext uri="{0D108BD9-81ED-4DB2-BD59-A6C34878D82A}">
                    <a16:rowId xmlns:a16="http://schemas.microsoft.com/office/drawing/2014/main" val="10003"/>
                  </a:ext>
                </a:extLst>
              </a:tr>
              <a:tr h="110210">
                <a:tc rowSpan="9" gridSpan="2">
                  <a:txBody>
                    <a:bodyPr/>
                    <a:lstStyle/>
                    <a:p>
                      <a:pPr algn="ctr" fontAlgn="ctr"/>
                      <a:r>
                        <a:rPr lang="es-ES" sz="500" u="none" strike="noStrike">
                          <a:effectLst/>
                        </a:rPr>
                        <a:t>Aspectos a Evaluar</a:t>
                      </a:r>
                      <a:endParaRPr lang="es-ES" sz="500" b="0" i="0" u="none" strike="noStrike">
                        <a:effectLst/>
                        <a:latin typeface="Arial" panose="020B0604020202020204" pitchFamily="34" charset="0"/>
                      </a:endParaRPr>
                    </a:p>
                  </a:txBody>
                  <a:tcPr marL="5354" marR="5354" marT="5354" marB="0" anchor="ctr"/>
                </a:tc>
                <a:tc rowSpan="9" hMerge="1">
                  <a:txBody>
                    <a:bodyPr/>
                    <a:lstStyle/>
                    <a:p>
                      <a:endParaRPr lang="es-ES"/>
                    </a:p>
                  </a:txBody>
                  <a:tcPr/>
                </a:tc>
                <a:tc gridSpan="2">
                  <a:txBody>
                    <a:bodyPr/>
                    <a:lstStyle/>
                    <a:p>
                      <a:pPr algn="l" fontAlgn="b"/>
                      <a:r>
                        <a:rPr lang="es-ES" sz="500" u="none" strike="noStrike">
                          <a:effectLst/>
                        </a:rPr>
                        <a:t>ORIENTACIÓN A RESULTADOS</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4"/>
                  </a:ext>
                </a:extLst>
              </a:tr>
              <a:tr h="110210">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ORIENTACIÓN AL USUARIO - CLIENTE</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5</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5"/>
                  </a:ext>
                </a:extLst>
              </a:tr>
              <a:tr h="110210">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TRANSPARENCIA</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5</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6"/>
                  </a:ext>
                </a:extLst>
              </a:tr>
              <a:tr h="110210">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COMPROMISO CON LA ORGANIZACIÓN</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7"/>
                  </a:ext>
                </a:extLst>
              </a:tr>
              <a:tr h="110210">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LIDERAZGO</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8"/>
                  </a:ext>
                </a:extLst>
              </a:tr>
              <a:tr h="110210">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PLANEACIÓN</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0,0</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9"/>
                  </a:ext>
                </a:extLst>
              </a:tr>
              <a:tr h="110210">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TOMA DE DECISIONES</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0"/>
                  </a:ext>
                </a:extLst>
              </a:tr>
              <a:tr h="110210">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DIRECCIÓN Y DESARROLLO DELPERSONAL</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1"/>
                  </a:ext>
                </a:extLst>
              </a:tr>
              <a:tr h="110210">
                <a:tc gridSpan="2" vMerge="1">
                  <a:txBody>
                    <a:bodyPr/>
                    <a:lstStyle/>
                    <a:p>
                      <a:endParaRPr lang="es-ES"/>
                    </a:p>
                  </a:txBody>
                  <a:tcPr/>
                </a:tc>
                <a:tc hMerge="1" vMerge="1">
                  <a:txBody>
                    <a:bodyPr/>
                    <a:lstStyle/>
                    <a:p>
                      <a:endParaRPr lang="es-ES"/>
                    </a:p>
                  </a:txBody>
                  <a:tcPr/>
                </a:tc>
                <a:tc gridSpan="2">
                  <a:txBody>
                    <a:bodyPr/>
                    <a:lstStyle/>
                    <a:p>
                      <a:pPr algn="l" fontAlgn="b"/>
                      <a:r>
                        <a:rPr lang="es-ES" sz="500" u="none" strike="noStrike">
                          <a:effectLst/>
                        </a:rPr>
                        <a:t>CONOCIEMIENTO DEL ENTORNO</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a:t>
                      </a:r>
                      <a:endParaRPr lang="es-ES" sz="500" b="0"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2"/>
                  </a:ext>
                </a:extLst>
              </a:tr>
              <a:tr h="110210">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ctr" fontAlgn="b"/>
                      <a:endParaRPr lang="es-ES" sz="500" b="1"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30</a:t>
                      </a:r>
                      <a:endParaRPr lang="es-ES" sz="500" b="1"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gridSpan="4">
                  <a:txBody>
                    <a:bodyPr/>
                    <a:lstStyle/>
                    <a:p>
                      <a:pPr algn="ctr" fontAlgn="b"/>
                      <a:r>
                        <a:rPr lang="es-ES" sz="500" u="none" strike="noStrike">
                          <a:effectLst/>
                        </a:rPr>
                        <a:t>0,0</a:t>
                      </a:r>
                      <a:endParaRPr lang="es-ES" sz="500" b="1" i="0" u="none" strike="noStrike">
                        <a:effectLst/>
                        <a:latin typeface="Arial" panose="020B0604020202020204" pitchFamily="34" charset="0"/>
                      </a:endParaRPr>
                    </a:p>
                  </a:txBody>
                  <a:tcPr marL="5354" marR="5354" marT="5354" marB="0" anchor="b"/>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3"/>
                  </a:ext>
                </a:extLst>
              </a:tr>
              <a:tr h="110210">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extLst>
                  <a:ext uri="{0D108BD9-81ED-4DB2-BD59-A6C34878D82A}">
                    <a16:rowId xmlns:a16="http://schemas.microsoft.com/office/drawing/2014/main" val="10014"/>
                  </a:ext>
                </a:extLst>
              </a:tr>
              <a:tr h="365733">
                <a:tc gridSpan="3">
                  <a:txBody>
                    <a:bodyPr/>
                    <a:lstStyle/>
                    <a:p>
                      <a:pPr algn="ctr" fontAlgn="ctr"/>
                      <a:r>
                        <a:rPr lang="es-ES" sz="500" u="none" strike="noStrike" dirty="0">
                          <a:effectLst/>
                        </a:rPr>
                        <a:t>ORIENTACIÓN A RESULTADOS</a:t>
                      </a:r>
                      <a:endParaRPr lang="es-ES" sz="500" b="1" i="0" u="none" strike="noStrike" dirty="0">
                        <a:effectLst/>
                        <a:latin typeface="Arial" panose="020B0604020202020204" pitchFamily="34" charset="0"/>
                      </a:endParaRPr>
                    </a:p>
                  </a:txBody>
                  <a:tcPr marL="5354" marR="5354" marT="5354" marB="0" anchor="ctr"/>
                </a:tc>
                <a:tc hMerge="1">
                  <a:txBody>
                    <a:bodyPr/>
                    <a:lstStyle/>
                    <a:p>
                      <a:endParaRPr lang="es-ES"/>
                    </a:p>
                  </a:txBody>
                  <a:tcPr/>
                </a:tc>
                <a:tc hMerge="1">
                  <a:txBody>
                    <a:bodyPr/>
                    <a:lstStyle/>
                    <a:p>
                      <a:endParaRPr lang="es-ES"/>
                    </a:p>
                  </a:txBody>
                  <a:tcPr/>
                </a:tc>
                <a:tc>
                  <a:txBody>
                    <a:bodyPr/>
                    <a:lstStyle/>
                    <a:p>
                      <a:pPr algn="ctr" fontAlgn="ctr"/>
                      <a:r>
                        <a:rPr lang="es-ES" sz="500" u="none" strike="noStrike">
                          <a:effectLst/>
                        </a:rPr>
                        <a:t>PONDERADO HABILIDAD</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NUNCA</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CASI NUNCA</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A VECES</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CASI SIEMPRE</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SIEMPRE</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rowSpan="2">
                  <a:txBody>
                    <a:bodyPr/>
                    <a:lstStyle/>
                    <a:p>
                      <a:pPr algn="ctr" fontAlgn="ctr"/>
                      <a:r>
                        <a:rPr lang="es-ES" sz="500" u="none" strike="noStrike">
                          <a:effectLst/>
                        </a:rPr>
                        <a:t>PUNTAJE CONDUCTA</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15"/>
                  </a:ext>
                </a:extLst>
              </a:tr>
              <a:tr h="110210">
                <a:tc gridSpan="3">
                  <a:txBody>
                    <a:bodyPr/>
                    <a:lstStyle/>
                    <a:p>
                      <a:pPr algn="ctr" fontAlgn="ctr"/>
                      <a:r>
                        <a:rPr lang="es-ES" sz="500" u="none" strike="noStrike">
                          <a:effectLst/>
                        </a:rPr>
                        <a:t>Comportamiento Asociado</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hMerge="1">
                  <a:txBody>
                    <a:bodyPr/>
                    <a:lstStyle/>
                    <a:p>
                      <a:endParaRPr lang="es-ES"/>
                    </a:p>
                  </a:txBody>
                  <a:tcPr/>
                </a:tc>
                <a:tc>
                  <a:txBody>
                    <a:bodyPr/>
                    <a:lstStyle/>
                    <a:p>
                      <a:pPr algn="ctr" fontAlgn="b"/>
                      <a:r>
                        <a:rPr lang="es-ES" sz="500" u="none" strike="noStrike">
                          <a:effectLst/>
                        </a:rPr>
                        <a:t>3</a:t>
                      </a:r>
                      <a:endParaRPr lang="es-ES" sz="500" b="1"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5354" marR="5354" marT="5354"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vMerge="1">
                  <a:txBody>
                    <a:bodyPr/>
                    <a:lstStyle/>
                    <a:p>
                      <a:endParaRPr lang="es-ES"/>
                    </a:p>
                  </a:txBody>
                  <a:tcPr/>
                </a:tc>
                <a:extLst>
                  <a:ext uri="{0D108BD9-81ED-4DB2-BD59-A6C34878D82A}">
                    <a16:rowId xmlns:a16="http://schemas.microsoft.com/office/drawing/2014/main" val="10016"/>
                  </a:ext>
                </a:extLst>
              </a:tr>
              <a:tr h="323063">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5354" marR="5354" marT="5354" marB="0" anchor="ctr"/>
                </a:tc>
                <a:tc gridSpan="2">
                  <a:txBody>
                    <a:bodyPr/>
                    <a:lstStyle/>
                    <a:p>
                      <a:pPr algn="just" fontAlgn="ctr"/>
                      <a:r>
                        <a:rPr lang="es-ES" sz="500" u="none" strike="noStrike">
                          <a:effectLst/>
                        </a:rPr>
                        <a:t>Cumple con oportunidad en función de estándares, objetivos y metas establecidas por la entidad, las funciones que le son asignadas.</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a:txBody>
                    <a:bodyPr/>
                    <a:lstStyle/>
                    <a:p>
                      <a:pPr algn="ctr" fontAlgn="ctr"/>
                      <a:r>
                        <a:rPr lang="es-ES" sz="500" u="none" strike="noStrike">
                          <a:effectLst/>
                        </a:rPr>
                        <a:t>2</a:t>
                      </a:r>
                      <a:endParaRPr lang="es-ES" sz="500" b="1"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17"/>
                  </a:ext>
                </a:extLst>
              </a:tr>
              <a:tr h="201153">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5354" marR="5354" marT="5354" marB="0" anchor="ctr"/>
                </a:tc>
                <a:tc gridSpan="2">
                  <a:txBody>
                    <a:bodyPr/>
                    <a:lstStyle/>
                    <a:p>
                      <a:pPr algn="just" fontAlgn="ctr"/>
                      <a:r>
                        <a:rPr lang="es-ES" sz="500" u="none" strike="noStrike">
                          <a:effectLst/>
                        </a:rPr>
                        <a:t>Asume la responsabilidad por sus resultados.</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18"/>
                  </a:ext>
                </a:extLst>
              </a:tr>
              <a:tr h="298681">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354" marR="5354" marT="5354" marB="0" anchor="ctr"/>
                </a:tc>
                <a:tc gridSpan="2">
                  <a:txBody>
                    <a:bodyPr/>
                    <a:lstStyle/>
                    <a:p>
                      <a:pPr algn="just" fontAlgn="ctr"/>
                      <a:r>
                        <a:rPr lang="es-ES" sz="500" u="none" strike="noStrike">
                          <a:effectLst/>
                        </a:rPr>
                        <a:t>Compromete recursos y tiempos para mejorar la productividad tomando las medidas necesarias para minimizar los riesgos.</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19"/>
                  </a:ext>
                </a:extLst>
              </a:tr>
              <a:tr h="298681">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5354" marR="5354" marT="5354" marB="0" anchor="ctr"/>
                </a:tc>
                <a:tc gridSpan="2">
                  <a:txBody>
                    <a:bodyPr/>
                    <a:lstStyle/>
                    <a:p>
                      <a:pPr algn="just" fontAlgn="ctr"/>
                      <a:r>
                        <a:rPr lang="es-ES" sz="500" u="none" strike="noStrike">
                          <a:effectLst/>
                        </a:rPr>
                        <a:t>Realiza todas las acciones necesarias para alcanzar los objetivos propuestos enfrentando los obstáculos que se presentan.</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20"/>
                  </a:ext>
                </a:extLst>
              </a:tr>
              <a:tr h="110210">
                <a:tc>
                  <a:txBody>
                    <a:bodyPr/>
                    <a:lstStyle/>
                    <a:p>
                      <a:pPr algn="ctr" fontAlgn="b"/>
                      <a:r>
                        <a:rPr lang="es-ES" sz="500" u="none" strike="noStrike">
                          <a:effectLst/>
                        </a:rPr>
                        <a:t>4</a:t>
                      </a:r>
                      <a:endParaRPr lang="es-ES" sz="500" b="0" i="0" u="none" strike="noStrike">
                        <a:solidFill>
                          <a:srgbClr val="D9D9D9"/>
                        </a:solidFill>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a:effectLst/>
                        </a:rPr>
                        <a:t>0,0</a:t>
                      </a:r>
                      <a:endParaRPr lang="es-ES" sz="500" b="1"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21"/>
                  </a:ext>
                </a:extLst>
              </a:tr>
              <a:tr h="110210">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extLst>
                  <a:ext uri="{0D108BD9-81ED-4DB2-BD59-A6C34878D82A}">
                    <a16:rowId xmlns:a16="http://schemas.microsoft.com/office/drawing/2014/main" val="10022"/>
                  </a:ext>
                </a:extLst>
              </a:tr>
              <a:tr h="365733">
                <a:tc gridSpan="3">
                  <a:txBody>
                    <a:bodyPr/>
                    <a:lstStyle/>
                    <a:p>
                      <a:pPr algn="ctr" fontAlgn="ctr"/>
                      <a:r>
                        <a:rPr lang="es-ES" sz="500" u="none" strike="noStrike">
                          <a:effectLst/>
                        </a:rPr>
                        <a:t>ORIENTACIÓN AL USUARIO - CLIENTE</a:t>
                      </a:r>
                      <a:endParaRPr lang="es-ES" sz="500" b="1" i="0" u="none" strike="noStrike">
                        <a:effectLst/>
                        <a:latin typeface="Arial" panose="020B0604020202020204" pitchFamily="34" charset="0"/>
                      </a:endParaRPr>
                    </a:p>
                  </a:txBody>
                  <a:tcPr marL="5354" marR="5354" marT="5354" marB="0" anchor="ctr"/>
                </a:tc>
                <a:tc hMerge="1">
                  <a:txBody>
                    <a:bodyPr/>
                    <a:lstStyle/>
                    <a:p>
                      <a:endParaRPr lang="es-ES"/>
                    </a:p>
                  </a:txBody>
                  <a:tcPr/>
                </a:tc>
                <a:tc hMerge="1">
                  <a:txBody>
                    <a:bodyPr/>
                    <a:lstStyle/>
                    <a:p>
                      <a:endParaRPr lang="es-ES"/>
                    </a:p>
                  </a:txBody>
                  <a:tcPr/>
                </a:tc>
                <a:tc>
                  <a:txBody>
                    <a:bodyPr/>
                    <a:lstStyle/>
                    <a:p>
                      <a:pPr algn="ctr" fontAlgn="ctr"/>
                      <a:r>
                        <a:rPr lang="es-ES" sz="500" u="none" strike="noStrike">
                          <a:effectLst/>
                        </a:rPr>
                        <a:t>PONDERADO HABILIDAD</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NUNCA</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CASI NUNCA</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A VECES</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CASI SIEMPRE</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SIEMPRE</a:t>
                      </a:r>
                      <a:endParaRPr lang="es-ES" sz="500" b="0" i="0" u="none" strike="noStrike">
                        <a:effectLst/>
                        <a:latin typeface="Arial" panose="020B0604020202020204" pitchFamily="34" charset="0"/>
                      </a:endParaRPr>
                    </a:p>
                  </a:txBody>
                  <a:tcPr marL="5354" marR="5354" marT="5354"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rowSpan="2">
                  <a:txBody>
                    <a:bodyPr/>
                    <a:lstStyle/>
                    <a:p>
                      <a:pPr algn="ctr" fontAlgn="ctr"/>
                      <a:r>
                        <a:rPr lang="es-ES" sz="500" u="none" strike="noStrike">
                          <a:effectLst/>
                        </a:rPr>
                        <a:t>PUNTAJE CONDUCTA</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23"/>
                  </a:ext>
                </a:extLst>
              </a:tr>
              <a:tr h="110210">
                <a:tc gridSpan="3">
                  <a:txBody>
                    <a:bodyPr/>
                    <a:lstStyle/>
                    <a:p>
                      <a:pPr algn="ctr" fontAlgn="ctr"/>
                      <a:r>
                        <a:rPr lang="es-ES" sz="500" u="none" strike="noStrike">
                          <a:effectLst/>
                        </a:rPr>
                        <a:t>Comportamiento Asociado</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hMerge="1">
                  <a:txBody>
                    <a:bodyPr/>
                    <a:lstStyle/>
                    <a:p>
                      <a:endParaRPr lang="es-ES"/>
                    </a:p>
                  </a:txBody>
                  <a:tcPr/>
                </a:tc>
                <a:tc>
                  <a:txBody>
                    <a:bodyPr/>
                    <a:lstStyle/>
                    <a:p>
                      <a:pPr algn="ctr" fontAlgn="b"/>
                      <a:r>
                        <a:rPr lang="es-ES" sz="500" u="none" strike="noStrike">
                          <a:effectLst/>
                        </a:rPr>
                        <a:t>5</a:t>
                      </a:r>
                      <a:endParaRPr lang="es-ES" sz="500" b="1"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5354" marR="5354" marT="5354"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354" marR="5354" marT="5354" marB="0" anchor="b"/>
                </a:tc>
                <a:tc vMerge="1">
                  <a:txBody>
                    <a:bodyPr/>
                    <a:lstStyle/>
                    <a:p>
                      <a:endParaRPr lang="es-ES"/>
                    </a:p>
                  </a:txBody>
                  <a:tcPr/>
                </a:tc>
                <a:extLst>
                  <a:ext uri="{0D108BD9-81ED-4DB2-BD59-A6C34878D82A}">
                    <a16:rowId xmlns:a16="http://schemas.microsoft.com/office/drawing/2014/main" val="10024"/>
                  </a:ext>
                </a:extLst>
              </a:tr>
              <a:tr h="213344">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5354" marR="5354" marT="5354" marB="0" anchor="ctr"/>
                </a:tc>
                <a:tc gridSpan="2">
                  <a:txBody>
                    <a:bodyPr/>
                    <a:lstStyle/>
                    <a:p>
                      <a:pPr algn="just" fontAlgn="ctr"/>
                      <a:r>
                        <a:rPr lang="es-ES" sz="500" u="none" strike="noStrike">
                          <a:effectLst/>
                        </a:rPr>
                        <a:t>Atiende y valora las necesidades y peticiones de los usuarios y de ciudadanos en general.</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25"/>
                  </a:ext>
                </a:extLst>
              </a:tr>
              <a:tr h="213344">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5354" marR="5354" marT="5354" marB="0" anchor="ctr"/>
                </a:tc>
                <a:tc gridSpan="2">
                  <a:txBody>
                    <a:bodyPr/>
                    <a:lstStyle/>
                    <a:p>
                      <a:pPr algn="just" fontAlgn="ctr"/>
                      <a:r>
                        <a:rPr lang="es-ES" sz="500" u="none" strike="noStrike">
                          <a:effectLst/>
                        </a:rPr>
                        <a:t>Demuestra interés por las necesidades o requerimientos de los usuarios</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26"/>
                  </a:ext>
                </a:extLst>
              </a:tr>
              <a:tr h="310872">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354" marR="5354" marT="5354" marB="0" anchor="ctr"/>
                </a:tc>
                <a:tc gridSpan="2">
                  <a:txBody>
                    <a:bodyPr/>
                    <a:lstStyle/>
                    <a:p>
                      <a:pPr algn="just" fontAlgn="ctr"/>
                      <a:r>
                        <a:rPr lang="es-ES" sz="500" u="none" strike="noStrike">
                          <a:effectLst/>
                        </a:rPr>
                        <a:t>Da respuesta oportuna a las necesidades de los usuarios de conformidad con el servicio que ofrece la entidad</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a:txBody>
                    <a:bodyPr/>
                    <a:lstStyle/>
                    <a:p>
                      <a:pPr algn="ctr" fontAlgn="ctr"/>
                      <a:r>
                        <a:rPr lang="es-ES" sz="500" u="none" strike="noStrike">
                          <a:effectLst/>
                        </a:rPr>
                        <a:t>2</a:t>
                      </a:r>
                      <a:endParaRPr lang="es-ES" sz="500" b="1"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27"/>
                  </a:ext>
                </a:extLst>
              </a:tr>
              <a:tr h="213344">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5354" marR="5354" marT="5354" marB="0" anchor="ctr"/>
                </a:tc>
                <a:tc gridSpan="2">
                  <a:txBody>
                    <a:bodyPr/>
                    <a:lstStyle/>
                    <a:p>
                      <a:pPr algn="just" fontAlgn="ctr"/>
                      <a:r>
                        <a:rPr lang="es-ES" sz="500" u="none" strike="noStrike">
                          <a:effectLst/>
                        </a:rPr>
                        <a:t>Se muestra respetuoso y cordial frente a la persona que solicita el servicio.</a:t>
                      </a:r>
                      <a:endParaRPr lang="es-ES" sz="500" b="0" i="0" u="none" strike="noStrike">
                        <a:effectLst/>
                        <a:latin typeface="Arial" panose="020B0604020202020204" pitchFamily="34" charset="0"/>
                      </a:endParaRPr>
                    </a:p>
                  </a:txBody>
                  <a:tcPr marL="5354" marR="5354" marT="5354"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354" marR="5354" marT="5354"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354" marR="5354" marT="5354" marB="0" anchor="ctr"/>
                </a:tc>
                <a:extLst>
                  <a:ext uri="{0D108BD9-81ED-4DB2-BD59-A6C34878D82A}">
                    <a16:rowId xmlns:a16="http://schemas.microsoft.com/office/drawing/2014/main" val="10028"/>
                  </a:ext>
                </a:extLst>
              </a:tr>
              <a:tr h="110210">
                <a:tc>
                  <a:txBody>
                    <a:bodyPr/>
                    <a:lstStyle/>
                    <a:p>
                      <a:pPr algn="ctr" fontAlgn="b"/>
                      <a:r>
                        <a:rPr lang="es-ES" sz="500" u="none" strike="noStrike">
                          <a:effectLst/>
                        </a:rPr>
                        <a:t>4</a:t>
                      </a:r>
                      <a:endParaRPr lang="es-ES" sz="500" b="0" i="0" u="none" strike="noStrike">
                        <a:solidFill>
                          <a:srgbClr val="D9D9D9"/>
                        </a:solidFill>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l" fontAlgn="b"/>
                      <a:endParaRPr lang="es-ES" sz="500" b="0" i="0" u="none" strike="noStrike">
                        <a:effectLst/>
                        <a:latin typeface="Arial" panose="020B0604020202020204" pitchFamily="34" charset="0"/>
                      </a:endParaRPr>
                    </a:p>
                  </a:txBody>
                  <a:tcPr marL="5354" marR="5354" marT="5354" marB="0" anchor="b"/>
                </a:tc>
                <a:tc>
                  <a:txBody>
                    <a:bodyPr/>
                    <a:lstStyle/>
                    <a:p>
                      <a:pPr algn="ctr" fontAlgn="ctr"/>
                      <a:r>
                        <a:rPr lang="es-ES" sz="500" u="none" strike="noStrike" dirty="0">
                          <a:effectLst/>
                        </a:rPr>
                        <a:t>0,0</a:t>
                      </a:r>
                      <a:endParaRPr lang="es-ES" sz="500" b="1" i="0" u="none" strike="noStrike" dirty="0">
                        <a:effectLst/>
                        <a:latin typeface="Arial" panose="020B0604020202020204" pitchFamily="34" charset="0"/>
                      </a:endParaRPr>
                    </a:p>
                  </a:txBody>
                  <a:tcPr marL="5354" marR="5354" marT="5354" marB="0" anchor="ctr"/>
                </a:tc>
                <a:extLst>
                  <a:ext uri="{0D108BD9-81ED-4DB2-BD59-A6C34878D82A}">
                    <a16:rowId xmlns:a16="http://schemas.microsoft.com/office/drawing/2014/main" val="10029"/>
                  </a:ext>
                </a:extLst>
              </a:tr>
            </a:tbl>
          </a:graphicData>
        </a:graphic>
      </p:graphicFrame>
    </p:spTree>
    <p:extLst>
      <p:ext uri="{BB962C8B-B14F-4D97-AF65-F5344CB8AC3E}">
        <p14:creationId xmlns:p14="http://schemas.microsoft.com/office/powerpoint/2010/main" val="1233257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63" y="76200"/>
            <a:ext cx="12122637" cy="6715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Marcador de contenido 4"/>
          <p:cNvGraphicFramePr>
            <a:graphicFrameLocks noGrp="1"/>
          </p:cNvGraphicFramePr>
          <p:nvPr>
            <p:ph idx="1"/>
            <p:extLst>
              <p:ext uri="{D42A27DB-BD31-4B8C-83A1-F6EECF244321}">
                <p14:modId xmlns:p14="http://schemas.microsoft.com/office/powerpoint/2010/main" val="4288850288"/>
              </p:ext>
            </p:extLst>
          </p:nvPr>
        </p:nvGraphicFramePr>
        <p:xfrm>
          <a:off x="1102042" y="1054099"/>
          <a:ext cx="4117659" cy="4879974"/>
        </p:xfrm>
        <a:graphic>
          <a:graphicData uri="http://schemas.openxmlformats.org/drawingml/2006/table">
            <a:tbl>
              <a:tblPr>
                <a:tableStyleId>{5C22544A-7EE6-4342-B048-85BDC9FD1C3A}</a:tableStyleId>
              </a:tblPr>
              <a:tblGrid>
                <a:gridCol w="130662">
                  <a:extLst>
                    <a:ext uri="{9D8B030D-6E8A-4147-A177-3AD203B41FA5}">
                      <a16:colId xmlns:a16="http://schemas.microsoft.com/office/drawing/2014/main" val="20000"/>
                    </a:ext>
                  </a:extLst>
                </a:gridCol>
                <a:gridCol w="544423">
                  <a:extLst>
                    <a:ext uri="{9D8B030D-6E8A-4147-A177-3AD203B41FA5}">
                      <a16:colId xmlns:a16="http://schemas.microsoft.com/office/drawing/2014/main" val="20001"/>
                    </a:ext>
                  </a:extLst>
                </a:gridCol>
                <a:gridCol w="1312061">
                  <a:extLst>
                    <a:ext uri="{9D8B030D-6E8A-4147-A177-3AD203B41FA5}">
                      <a16:colId xmlns:a16="http://schemas.microsoft.com/office/drawing/2014/main" val="20002"/>
                    </a:ext>
                  </a:extLst>
                </a:gridCol>
                <a:gridCol w="283100">
                  <a:extLst>
                    <a:ext uri="{9D8B030D-6E8A-4147-A177-3AD203B41FA5}">
                      <a16:colId xmlns:a16="http://schemas.microsoft.com/office/drawing/2014/main" val="20003"/>
                    </a:ext>
                  </a:extLst>
                </a:gridCol>
                <a:gridCol w="268582">
                  <a:extLst>
                    <a:ext uri="{9D8B030D-6E8A-4147-A177-3AD203B41FA5}">
                      <a16:colId xmlns:a16="http://schemas.microsoft.com/office/drawing/2014/main" val="20004"/>
                    </a:ext>
                  </a:extLst>
                </a:gridCol>
                <a:gridCol w="268582">
                  <a:extLst>
                    <a:ext uri="{9D8B030D-6E8A-4147-A177-3AD203B41FA5}">
                      <a16:colId xmlns:a16="http://schemas.microsoft.com/office/drawing/2014/main" val="20005"/>
                    </a:ext>
                  </a:extLst>
                </a:gridCol>
                <a:gridCol w="277657">
                  <a:extLst>
                    <a:ext uri="{9D8B030D-6E8A-4147-A177-3AD203B41FA5}">
                      <a16:colId xmlns:a16="http://schemas.microsoft.com/office/drawing/2014/main" val="20006"/>
                    </a:ext>
                  </a:extLst>
                </a:gridCol>
                <a:gridCol w="275842">
                  <a:extLst>
                    <a:ext uri="{9D8B030D-6E8A-4147-A177-3AD203B41FA5}">
                      <a16:colId xmlns:a16="http://schemas.microsoft.com/office/drawing/2014/main" val="20007"/>
                    </a:ext>
                  </a:extLst>
                </a:gridCol>
                <a:gridCol w="255879">
                  <a:extLst>
                    <a:ext uri="{9D8B030D-6E8A-4147-A177-3AD203B41FA5}">
                      <a16:colId xmlns:a16="http://schemas.microsoft.com/office/drawing/2014/main" val="20008"/>
                    </a:ext>
                  </a:extLst>
                </a:gridCol>
                <a:gridCol w="188734">
                  <a:extLst>
                    <a:ext uri="{9D8B030D-6E8A-4147-A177-3AD203B41FA5}">
                      <a16:colId xmlns:a16="http://schemas.microsoft.com/office/drawing/2014/main" val="20009"/>
                    </a:ext>
                  </a:extLst>
                </a:gridCol>
                <a:gridCol w="312137">
                  <a:extLst>
                    <a:ext uri="{9D8B030D-6E8A-4147-A177-3AD203B41FA5}">
                      <a16:colId xmlns:a16="http://schemas.microsoft.com/office/drawing/2014/main" val="20010"/>
                    </a:ext>
                  </a:extLst>
                </a:gridCol>
              </a:tblGrid>
              <a:tr h="344712">
                <a:tc gridSpan="3">
                  <a:txBody>
                    <a:bodyPr/>
                    <a:lstStyle/>
                    <a:p>
                      <a:pPr algn="ctr" fontAlgn="ctr"/>
                      <a:r>
                        <a:rPr lang="es-ES" sz="500" u="none" strike="noStrike" dirty="0">
                          <a:effectLst/>
                        </a:rPr>
                        <a:t>TRANSPARENCIA</a:t>
                      </a:r>
                      <a:endParaRPr lang="es-ES" sz="500" b="1" i="0" u="none" strike="noStrike" dirty="0">
                        <a:effectLst/>
                        <a:latin typeface="Arial" panose="020B0604020202020204" pitchFamily="34" charset="0"/>
                      </a:endParaRPr>
                    </a:p>
                  </a:txBody>
                  <a:tcPr marL="5123" marR="5123" marT="5123" marB="0" anchor="ctr"/>
                </a:tc>
                <a:tc hMerge="1">
                  <a:txBody>
                    <a:bodyPr/>
                    <a:lstStyle/>
                    <a:p>
                      <a:endParaRPr lang="es-ES"/>
                    </a:p>
                  </a:txBody>
                  <a:tcPr/>
                </a:tc>
                <a:tc hMerge="1">
                  <a:txBody>
                    <a:bodyPr/>
                    <a:lstStyle/>
                    <a:p>
                      <a:endParaRPr lang="es-ES"/>
                    </a:p>
                  </a:txBody>
                  <a:tcPr/>
                </a:tc>
                <a:tc>
                  <a:txBody>
                    <a:bodyPr/>
                    <a:lstStyle/>
                    <a:p>
                      <a:pPr algn="ctr" fontAlgn="ctr"/>
                      <a:r>
                        <a:rPr lang="es-ES" sz="400" u="none" strike="noStrike">
                          <a:effectLst/>
                        </a:rPr>
                        <a:t>PONDERADO HABILIDAD</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NUNCA</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CASI NUNCA</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A VECES</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CASI SIEMPRE</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SIEMPRE</a:t>
                      </a:r>
                      <a:endParaRPr lang="es-ES" sz="400" b="0" i="0" u="none" strike="noStrike">
                        <a:effectLst/>
                        <a:latin typeface="Arial" panose="020B0604020202020204" pitchFamily="34" charset="0"/>
                      </a:endParaRPr>
                    </a:p>
                  </a:txBody>
                  <a:tcPr marL="5123" marR="5123" marT="5123"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123" marR="5123" marT="5123" marB="0" anchor="b"/>
                </a:tc>
                <a:tc rowSpan="2">
                  <a:txBody>
                    <a:bodyPr/>
                    <a:lstStyle/>
                    <a:p>
                      <a:pPr algn="ctr" fontAlgn="ctr"/>
                      <a:r>
                        <a:rPr lang="es-ES" sz="400" u="none" strike="noStrike" dirty="0">
                          <a:effectLst/>
                        </a:rPr>
                        <a:t>PUNTAJE CONDUCTA</a:t>
                      </a:r>
                      <a:endParaRPr lang="es-ES" sz="400" b="0" i="0" u="none" strike="noStrike" dirty="0">
                        <a:effectLst/>
                        <a:latin typeface="Arial" panose="020B0604020202020204" pitchFamily="34" charset="0"/>
                      </a:endParaRPr>
                    </a:p>
                  </a:txBody>
                  <a:tcPr marL="5123" marR="5123" marT="5123" marB="0" anchor="ctr"/>
                </a:tc>
                <a:extLst>
                  <a:ext uri="{0D108BD9-81ED-4DB2-BD59-A6C34878D82A}">
                    <a16:rowId xmlns:a16="http://schemas.microsoft.com/office/drawing/2014/main" val="10000"/>
                  </a:ext>
                </a:extLst>
              </a:tr>
              <a:tr h="97668">
                <a:tc gridSpan="3">
                  <a:txBody>
                    <a:bodyPr/>
                    <a:lstStyle/>
                    <a:p>
                      <a:pPr algn="ctr" fontAlgn="ctr"/>
                      <a:r>
                        <a:rPr lang="es-ES" sz="500" u="none" strike="noStrike">
                          <a:effectLst/>
                        </a:rPr>
                        <a:t>Comportamiento Asociado</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hMerge="1">
                  <a:txBody>
                    <a:bodyPr/>
                    <a:lstStyle/>
                    <a:p>
                      <a:endParaRPr lang="es-ES"/>
                    </a:p>
                  </a:txBody>
                  <a:tcPr/>
                </a:tc>
                <a:tc>
                  <a:txBody>
                    <a:bodyPr/>
                    <a:lstStyle/>
                    <a:p>
                      <a:pPr algn="ctr" fontAlgn="b"/>
                      <a:r>
                        <a:rPr lang="es-ES" sz="500" u="none" strike="noStrike">
                          <a:effectLst/>
                        </a:rPr>
                        <a:t>5</a:t>
                      </a:r>
                      <a:endParaRPr lang="es-ES" sz="500" b="1"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5123" marR="5123" marT="5123"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123" marR="5123" marT="5123" marB="0" anchor="b"/>
                </a:tc>
                <a:tc vMerge="1">
                  <a:txBody>
                    <a:bodyPr/>
                    <a:lstStyle/>
                    <a:p>
                      <a:endParaRPr lang="es-ES"/>
                    </a:p>
                  </a:txBody>
                  <a:tcPr/>
                </a:tc>
                <a:extLst>
                  <a:ext uri="{0D108BD9-81ED-4DB2-BD59-A6C34878D82A}">
                    <a16:rowId xmlns:a16="http://schemas.microsoft.com/office/drawing/2014/main" val="10001"/>
                  </a:ext>
                </a:extLst>
              </a:tr>
              <a:tr h="224063">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Proporciona información veraz, objetiva y basada en hechos</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02"/>
                  </a:ext>
                </a:extLst>
              </a:tr>
              <a:tr h="281515">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Facilita el acceso a la información relacionada con sus responsabilidades y con el servicio a cargo de la entidad en que labora.</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0,5</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03"/>
                  </a:ext>
                </a:extLst>
              </a:tr>
              <a:tr h="224063">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Demuestra imparcialidad en sus decisiones.</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0,5</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04"/>
                  </a:ext>
                </a:extLst>
              </a:tr>
              <a:tr h="224063">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Ejecuta sus funciones con base en las normas y criterios aplicables.</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05"/>
                  </a:ext>
                </a:extLst>
              </a:tr>
              <a:tr h="224063">
                <a:tc>
                  <a:txBody>
                    <a:bodyPr/>
                    <a:lstStyle/>
                    <a:p>
                      <a:pPr algn="ctr" fontAlgn="ctr"/>
                      <a:r>
                        <a:rPr lang="es-ES" sz="500" u="none" strike="noStrike">
                          <a:effectLst/>
                        </a:rPr>
                        <a:t>5</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dirty="0">
                          <a:effectLst/>
                        </a:rPr>
                        <a:t>Utiliza los recursos de la entidad para el desarrollo de las labores y la prestación del servicio</a:t>
                      </a:r>
                      <a:endParaRPr lang="es-ES" sz="500" b="0" i="0" u="none" strike="noStrike" dirty="0">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2</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06"/>
                  </a:ext>
                </a:extLst>
              </a:tr>
              <a:tr h="114904">
                <a:tc>
                  <a:txBody>
                    <a:bodyPr/>
                    <a:lstStyle/>
                    <a:p>
                      <a:pPr algn="ctr" fontAlgn="b"/>
                      <a:r>
                        <a:rPr lang="es-ES" sz="500" u="none" strike="noStrike">
                          <a:effectLst/>
                        </a:rPr>
                        <a:t>5</a:t>
                      </a:r>
                      <a:endParaRPr lang="es-ES" sz="500" b="0" i="0" u="none" strike="noStrike">
                        <a:solidFill>
                          <a:srgbClr val="D9D9D9"/>
                        </a:solidFill>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ctr" fontAlgn="ctr"/>
                      <a:r>
                        <a:rPr lang="es-ES" sz="500" u="none" strike="noStrike">
                          <a:effectLst/>
                        </a:rPr>
                        <a:t>0,0</a:t>
                      </a:r>
                      <a:endParaRPr lang="es-ES" sz="500" b="1"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07"/>
                  </a:ext>
                </a:extLst>
              </a:tr>
              <a:tr h="114904">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extLst>
                  <a:ext uri="{0D108BD9-81ED-4DB2-BD59-A6C34878D82A}">
                    <a16:rowId xmlns:a16="http://schemas.microsoft.com/office/drawing/2014/main" val="10008"/>
                  </a:ext>
                </a:extLst>
              </a:tr>
              <a:tr h="299899">
                <a:tc gridSpan="3">
                  <a:txBody>
                    <a:bodyPr/>
                    <a:lstStyle/>
                    <a:p>
                      <a:pPr algn="ctr" fontAlgn="ctr"/>
                      <a:r>
                        <a:rPr lang="es-ES" sz="500" u="none" strike="noStrike">
                          <a:effectLst/>
                        </a:rPr>
                        <a:t>COMPROMISO CON LA ORGANIZACIÓN</a:t>
                      </a:r>
                      <a:endParaRPr lang="es-ES" sz="500" b="1" i="0" u="none" strike="noStrike">
                        <a:effectLst/>
                        <a:latin typeface="Arial" panose="020B0604020202020204" pitchFamily="34" charset="0"/>
                      </a:endParaRPr>
                    </a:p>
                  </a:txBody>
                  <a:tcPr marL="5123" marR="5123" marT="5123" marB="0" anchor="ctr"/>
                </a:tc>
                <a:tc hMerge="1">
                  <a:txBody>
                    <a:bodyPr/>
                    <a:lstStyle/>
                    <a:p>
                      <a:endParaRPr lang="es-ES"/>
                    </a:p>
                  </a:txBody>
                  <a:tcPr/>
                </a:tc>
                <a:tc hMerge="1">
                  <a:txBody>
                    <a:bodyPr/>
                    <a:lstStyle/>
                    <a:p>
                      <a:endParaRPr lang="es-ES"/>
                    </a:p>
                  </a:txBody>
                  <a:tcPr/>
                </a:tc>
                <a:tc>
                  <a:txBody>
                    <a:bodyPr/>
                    <a:lstStyle/>
                    <a:p>
                      <a:pPr algn="ctr" fontAlgn="ctr"/>
                      <a:r>
                        <a:rPr lang="es-ES" sz="400" u="none" strike="noStrike">
                          <a:effectLst/>
                        </a:rPr>
                        <a:t>PONDERADO HABILIDAD</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NUNCA</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CASI NUNCA</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A VECES</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CASI SIEMPRE</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SIEMPRE</a:t>
                      </a:r>
                      <a:endParaRPr lang="es-ES" sz="400" b="0" i="0" u="none" strike="noStrike">
                        <a:effectLst/>
                        <a:latin typeface="Arial" panose="020B0604020202020204" pitchFamily="34" charset="0"/>
                      </a:endParaRPr>
                    </a:p>
                  </a:txBody>
                  <a:tcPr marL="5123" marR="5123" marT="5123"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123" marR="5123" marT="5123" marB="0" anchor="b"/>
                </a:tc>
                <a:tc rowSpan="2">
                  <a:txBody>
                    <a:bodyPr/>
                    <a:lstStyle/>
                    <a:p>
                      <a:pPr algn="ctr" fontAlgn="ctr"/>
                      <a:r>
                        <a:rPr lang="es-ES" sz="400" u="none" strike="noStrike">
                          <a:effectLst/>
                        </a:rPr>
                        <a:t>PUNTAJE CONDUCTA</a:t>
                      </a:r>
                      <a:endParaRPr lang="es-ES" sz="4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09"/>
                  </a:ext>
                </a:extLst>
              </a:tr>
              <a:tr h="97668">
                <a:tc gridSpan="3">
                  <a:txBody>
                    <a:bodyPr/>
                    <a:lstStyle/>
                    <a:p>
                      <a:pPr algn="ctr" fontAlgn="ctr"/>
                      <a:r>
                        <a:rPr lang="es-ES" sz="500" u="none" strike="noStrike">
                          <a:effectLst/>
                        </a:rPr>
                        <a:t>Comportamiento Asociado</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hMerge="1">
                  <a:txBody>
                    <a:bodyPr/>
                    <a:lstStyle/>
                    <a:p>
                      <a:endParaRPr lang="es-ES"/>
                    </a:p>
                  </a:txBody>
                  <a:tcPr/>
                </a:tc>
                <a:tc>
                  <a:txBody>
                    <a:bodyPr/>
                    <a:lstStyle/>
                    <a:p>
                      <a:pPr algn="ctr" fontAlgn="b"/>
                      <a:r>
                        <a:rPr lang="es-ES" sz="500" u="none" strike="noStrike">
                          <a:effectLst/>
                        </a:rPr>
                        <a:t>3</a:t>
                      </a:r>
                      <a:endParaRPr lang="es-ES" sz="500" b="1"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5123" marR="5123" marT="5123"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123" marR="5123" marT="5123" marB="0" anchor="b"/>
                </a:tc>
                <a:tc vMerge="1">
                  <a:txBody>
                    <a:bodyPr/>
                    <a:lstStyle/>
                    <a:p>
                      <a:endParaRPr lang="es-ES"/>
                    </a:p>
                  </a:txBody>
                  <a:tcPr/>
                </a:tc>
                <a:extLst>
                  <a:ext uri="{0D108BD9-81ED-4DB2-BD59-A6C34878D82A}">
                    <a16:rowId xmlns:a16="http://schemas.microsoft.com/office/drawing/2014/main" val="10010"/>
                  </a:ext>
                </a:extLst>
              </a:tr>
              <a:tr h="183847">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Promueve las metas de la organización y respeta sus normas.</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11"/>
                  </a:ext>
                </a:extLst>
              </a:tr>
              <a:tr h="183847">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dirty="0">
                          <a:effectLst/>
                        </a:rPr>
                        <a:t>Antepone las necesidades de la organización a sus propias necesidades.</a:t>
                      </a:r>
                      <a:endParaRPr lang="es-ES" sz="500" b="0" i="0" u="none" strike="noStrike" dirty="0">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12"/>
                  </a:ext>
                </a:extLst>
              </a:tr>
              <a:tr h="183847">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Apoya a la organización en situaciones difíciles.</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dirty="0">
                          <a:effectLst/>
                        </a:rPr>
                        <a:t>1</a:t>
                      </a:r>
                      <a:endParaRPr lang="es-ES" sz="500" b="1" i="0" u="none" strike="noStrike" dirty="0">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13"/>
                  </a:ext>
                </a:extLst>
              </a:tr>
              <a:tr h="183847">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Demuestra sentido de pertenencia en todas sus actuaciones.</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14"/>
                  </a:ext>
                </a:extLst>
              </a:tr>
              <a:tr h="97668">
                <a:tc>
                  <a:txBody>
                    <a:bodyPr/>
                    <a:lstStyle/>
                    <a:p>
                      <a:pPr algn="ctr" fontAlgn="b"/>
                      <a:r>
                        <a:rPr lang="es-ES" sz="500" u="none" strike="noStrike">
                          <a:effectLst/>
                        </a:rPr>
                        <a:t>4</a:t>
                      </a:r>
                      <a:endParaRPr lang="es-ES" sz="500" b="0" i="0" u="none" strike="noStrike">
                        <a:solidFill>
                          <a:srgbClr val="D9D9D9"/>
                        </a:solidFill>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ctr" fontAlgn="ctr"/>
                      <a:r>
                        <a:rPr lang="es-ES" sz="500" u="none" strike="noStrike">
                          <a:effectLst/>
                        </a:rPr>
                        <a:t>0,0</a:t>
                      </a:r>
                      <a:endParaRPr lang="es-ES" sz="500" b="1"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15"/>
                  </a:ext>
                </a:extLst>
              </a:tr>
              <a:tr h="97668">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extLst>
                  <a:ext uri="{0D108BD9-81ED-4DB2-BD59-A6C34878D82A}">
                    <a16:rowId xmlns:a16="http://schemas.microsoft.com/office/drawing/2014/main" val="10016"/>
                  </a:ext>
                </a:extLst>
              </a:tr>
              <a:tr h="299899">
                <a:tc gridSpan="3">
                  <a:txBody>
                    <a:bodyPr/>
                    <a:lstStyle/>
                    <a:p>
                      <a:pPr algn="ctr" fontAlgn="ctr"/>
                      <a:r>
                        <a:rPr lang="es-ES" sz="500" u="none" strike="noStrike">
                          <a:effectLst/>
                        </a:rPr>
                        <a:t>LIDERAZGO</a:t>
                      </a:r>
                      <a:endParaRPr lang="es-ES" sz="500" b="1" i="0" u="none" strike="noStrike">
                        <a:effectLst/>
                        <a:latin typeface="Arial" panose="020B0604020202020204" pitchFamily="34" charset="0"/>
                      </a:endParaRPr>
                    </a:p>
                  </a:txBody>
                  <a:tcPr marL="5123" marR="5123" marT="5123" marB="0" anchor="ctr"/>
                </a:tc>
                <a:tc hMerge="1">
                  <a:txBody>
                    <a:bodyPr/>
                    <a:lstStyle/>
                    <a:p>
                      <a:endParaRPr lang="es-ES"/>
                    </a:p>
                  </a:txBody>
                  <a:tcPr/>
                </a:tc>
                <a:tc hMerge="1">
                  <a:txBody>
                    <a:bodyPr/>
                    <a:lstStyle/>
                    <a:p>
                      <a:endParaRPr lang="es-ES"/>
                    </a:p>
                  </a:txBody>
                  <a:tcPr/>
                </a:tc>
                <a:tc>
                  <a:txBody>
                    <a:bodyPr/>
                    <a:lstStyle/>
                    <a:p>
                      <a:pPr algn="ctr" fontAlgn="ctr"/>
                      <a:r>
                        <a:rPr lang="es-ES" sz="400" u="none" strike="noStrike">
                          <a:effectLst/>
                        </a:rPr>
                        <a:t>PONDERADO HABILIDAD</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NUNCA</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CASI NUNCA</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A VECES</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CASI SIEMPRE</a:t>
                      </a:r>
                      <a:endParaRPr lang="es-ES" sz="400" b="0" i="0" u="none" strike="noStrike">
                        <a:effectLst/>
                        <a:latin typeface="Arial" panose="020B0604020202020204" pitchFamily="34" charset="0"/>
                      </a:endParaRPr>
                    </a:p>
                  </a:txBody>
                  <a:tcPr marL="5123" marR="5123" marT="5123" marB="0" anchor="ctr"/>
                </a:tc>
                <a:tc>
                  <a:txBody>
                    <a:bodyPr/>
                    <a:lstStyle/>
                    <a:p>
                      <a:pPr algn="ctr" fontAlgn="ctr"/>
                      <a:r>
                        <a:rPr lang="es-ES" sz="400" u="none" strike="noStrike">
                          <a:effectLst/>
                        </a:rPr>
                        <a:t>SIEMPRE</a:t>
                      </a:r>
                      <a:endParaRPr lang="es-ES" sz="400" b="0" i="0" u="none" strike="noStrike">
                        <a:effectLst/>
                        <a:latin typeface="Arial" panose="020B0604020202020204" pitchFamily="34" charset="0"/>
                      </a:endParaRPr>
                    </a:p>
                  </a:txBody>
                  <a:tcPr marL="5123" marR="5123" marT="5123" marB="0" anchor="ct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123" marR="5123" marT="5123" marB="0" anchor="b"/>
                </a:tc>
                <a:tc rowSpan="2">
                  <a:txBody>
                    <a:bodyPr/>
                    <a:lstStyle/>
                    <a:p>
                      <a:pPr algn="ctr" fontAlgn="ctr"/>
                      <a:r>
                        <a:rPr lang="es-ES" sz="400" u="none" strike="noStrike">
                          <a:effectLst/>
                        </a:rPr>
                        <a:t>PUNTAJE CONDUCTA</a:t>
                      </a:r>
                      <a:endParaRPr lang="es-ES" sz="4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17"/>
                  </a:ext>
                </a:extLst>
              </a:tr>
              <a:tr h="97668">
                <a:tc gridSpan="3">
                  <a:txBody>
                    <a:bodyPr/>
                    <a:lstStyle/>
                    <a:p>
                      <a:pPr algn="ctr" fontAlgn="ctr"/>
                      <a:r>
                        <a:rPr lang="es-ES" sz="500" u="none" strike="noStrike">
                          <a:effectLst/>
                        </a:rPr>
                        <a:t>Comportamiento Asociado</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hMerge="1">
                  <a:txBody>
                    <a:bodyPr/>
                    <a:lstStyle/>
                    <a:p>
                      <a:endParaRPr lang="es-ES"/>
                    </a:p>
                  </a:txBody>
                  <a:tcPr/>
                </a:tc>
                <a:tc>
                  <a:txBody>
                    <a:bodyPr/>
                    <a:lstStyle/>
                    <a:p>
                      <a:pPr algn="ctr" fontAlgn="b"/>
                      <a:r>
                        <a:rPr lang="es-ES" sz="500" u="none" strike="noStrike">
                          <a:effectLst/>
                        </a:rPr>
                        <a:t>5</a:t>
                      </a:r>
                      <a:endParaRPr lang="es-ES" sz="500" b="1"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4</a:t>
                      </a:r>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5123" marR="5123" marT="5123" marB="0" anchor="b"/>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123" marR="5123" marT="5123" marB="0" anchor="b"/>
                </a:tc>
                <a:tc vMerge="1">
                  <a:txBody>
                    <a:bodyPr/>
                    <a:lstStyle/>
                    <a:p>
                      <a:endParaRPr lang="es-ES"/>
                    </a:p>
                  </a:txBody>
                  <a:tcPr/>
                </a:tc>
                <a:extLst>
                  <a:ext uri="{0D108BD9-81ED-4DB2-BD59-A6C34878D82A}">
                    <a16:rowId xmlns:a16="http://schemas.microsoft.com/office/drawing/2014/main" val="10018"/>
                  </a:ext>
                </a:extLst>
              </a:tr>
              <a:tr h="224063">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Mantiene a sus colaboradores motivados.  </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19"/>
                  </a:ext>
                </a:extLst>
              </a:tr>
              <a:tr h="224063">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Fomenta la comunicación clara, directa y concreta.</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20"/>
                  </a:ext>
                </a:extLst>
              </a:tr>
              <a:tr h="229807">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Constituye y mantiene grupos de trabajo con un desempeño conforme a los estándares.</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21"/>
                  </a:ext>
                </a:extLst>
              </a:tr>
              <a:tr h="264280">
                <a:tc>
                  <a:txBody>
                    <a:bodyPr/>
                    <a:lstStyle/>
                    <a:p>
                      <a:pPr algn="ctr" fontAlgn="ctr"/>
                      <a:r>
                        <a:rPr lang="es-ES" sz="500" u="none" strike="noStrike">
                          <a:effectLst/>
                        </a:rPr>
                        <a:t>4</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Fomenta la participación  del personal en el análisis  de las situaciones propias de la prestación  del servicio y en la toma de decisiones. </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22"/>
                  </a:ext>
                </a:extLst>
              </a:tr>
              <a:tr h="264280">
                <a:tc>
                  <a:txBody>
                    <a:bodyPr/>
                    <a:lstStyle/>
                    <a:p>
                      <a:pPr algn="ctr" fontAlgn="ctr"/>
                      <a:r>
                        <a:rPr lang="es-ES" sz="500" u="none" strike="noStrike">
                          <a:effectLst/>
                        </a:rPr>
                        <a:t>5</a:t>
                      </a:r>
                      <a:endParaRPr lang="es-ES" sz="500" b="0" i="0" u="none" strike="noStrike">
                        <a:effectLst/>
                        <a:latin typeface="Arial" panose="020B0604020202020204" pitchFamily="34" charset="0"/>
                      </a:endParaRPr>
                    </a:p>
                  </a:txBody>
                  <a:tcPr marL="5123" marR="5123" marT="5123" marB="0" anchor="ctr"/>
                </a:tc>
                <a:tc gridSpan="2">
                  <a:txBody>
                    <a:bodyPr/>
                    <a:lstStyle/>
                    <a:p>
                      <a:pPr algn="just" fontAlgn="ctr"/>
                      <a:r>
                        <a:rPr lang="es-ES" sz="500" u="none" strike="noStrike">
                          <a:effectLst/>
                        </a:rPr>
                        <a:t>Unifica esfuerzos hacia el logro de los objetivos y metas institucionales.</a:t>
                      </a:r>
                      <a:endParaRPr lang="es-ES" sz="500" b="0" i="0" u="none" strike="noStrike">
                        <a:effectLst/>
                        <a:latin typeface="Arial" panose="020B0604020202020204" pitchFamily="34" charset="0"/>
                      </a:endParaRPr>
                    </a:p>
                  </a:txBody>
                  <a:tcPr marL="5123" marR="5123" marT="5123" marB="0" anchor="ctr"/>
                </a:tc>
                <a:tc hMerge="1">
                  <a:txBody>
                    <a:bodyPr/>
                    <a:lstStyle/>
                    <a:p>
                      <a:endParaRPr lang="es-ES"/>
                    </a:p>
                  </a:txBody>
                  <a:tcPr/>
                </a:tc>
                <a:tc>
                  <a:txBody>
                    <a:bodyPr/>
                    <a:lstStyle/>
                    <a:p>
                      <a:pPr algn="ctr" fontAlgn="ctr"/>
                      <a:r>
                        <a:rPr lang="es-ES" sz="500" u="none" strike="noStrike">
                          <a:effectLst/>
                        </a:rPr>
                        <a:t>1</a:t>
                      </a:r>
                      <a:endParaRPr lang="es-ES" sz="500" b="1"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a:t>
                      </a:r>
                      <a:endParaRPr lang="es-ES" sz="500" b="0" i="0" u="none" strike="noStrike">
                        <a:effectLst/>
                        <a:latin typeface="Arial" panose="020B0604020202020204" pitchFamily="34" charset="0"/>
                      </a:endParaRPr>
                    </a:p>
                  </a:txBody>
                  <a:tcPr marL="5123" marR="5123" marT="5123" marB="0" anchor="ctr"/>
                </a:tc>
                <a:tc>
                  <a:txBody>
                    <a:bodyPr/>
                    <a:lstStyle/>
                    <a:p>
                      <a:pPr algn="ctr" fontAlgn="ctr"/>
                      <a:r>
                        <a:rPr lang="es-ES" sz="500" u="none" strike="noStrike">
                          <a:effectLst/>
                        </a:rPr>
                        <a:t>0,0</a:t>
                      </a:r>
                      <a:endParaRPr lang="es-ES" sz="500" b="0" i="0" u="none" strike="noStrike">
                        <a:effectLst/>
                        <a:latin typeface="Arial" panose="020B0604020202020204" pitchFamily="34" charset="0"/>
                      </a:endParaRPr>
                    </a:p>
                  </a:txBody>
                  <a:tcPr marL="5123" marR="5123" marT="5123" marB="0" anchor="ctr"/>
                </a:tc>
                <a:extLst>
                  <a:ext uri="{0D108BD9-81ED-4DB2-BD59-A6C34878D82A}">
                    <a16:rowId xmlns:a16="http://schemas.microsoft.com/office/drawing/2014/main" val="10023"/>
                  </a:ext>
                </a:extLst>
              </a:tr>
              <a:tr h="97668">
                <a:tc>
                  <a:txBody>
                    <a:bodyPr/>
                    <a:lstStyle/>
                    <a:p>
                      <a:pPr algn="ctr" fontAlgn="b"/>
                      <a:r>
                        <a:rPr lang="es-ES" sz="500" u="none" strike="noStrike">
                          <a:effectLst/>
                        </a:rPr>
                        <a:t>5</a:t>
                      </a:r>
                      <a:endParaRPr lang="es-ES" sz="500" b="0" i="0" u="none" strike="noStrike">
                        <a:solidFill>
                          <a:srgbClr val="D9D9D9"/>
                        </a:solidFill>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ctr" fontAlgn="b"/>
                      <a:r>
                        <a:rPr lang="es-ES" sz="500" u="none" strike="noStrike">
                          <a:effectLst/>
                        </a:rPr>
                        <a:t>5</a:t>
                      </a:r>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l" fontAlgn="b"/>
                      <a:endParaRPr lang="es-ES" sz="500" b="0" i="0" u="none" strike="noStrike">
                        <a:effectLst/>
                        <a:latin typeface="Arial" panose="020B0604020202020204" pitchFamily="34" charset="0"/>
                      </a:endParaRPr>
                    </a:p>
                  </a:txBody>
                  <a:tcPr marL="5123" marR="5123" marT="5123" marB="0" anchor="b"/>
                </a:tc>
                <a:tc>
                  <a:txBody>
                    <a:bodyPr/>
                    <a:lstStyle/>
                    <a:p>
                      <a:pPr algn="ctr" fontAlgn="ctr"/>
                      <a:r>
                        <a:rPr lang="es-ES" sz="500" u="none" strike="noStrike" dirty="0">
                          <a:effectLst/>
                        </a:rPr>
                        <a:t>0,0</a:t>
                      </a:r>
                      <a:endParaRPr lang="es-ES" sz="500" b="1" i="0" u="none" strike="noStrike" dirty="0">
                        <a:effectLst/>
                        <a:latin typeface="Arial" panose="020B0604020202020204" pitchFamily="34" charset="0"/>
                      </a:endParaRPr>
                    </a:p>
                  </a:txBody>
                  <a:tcPr marL="5123" marR="5123" marT="5123" marB="0" anchor="ctr"/>
                </a:tc>
                <a:extLst>
                  <a:ext uri="{0D108BD9-81ED-4DB2-BD59-A6C34878D82A}">
                    <a16:rowId xmlns:a16="http://schemas.microsoft.com/office/drawing/2014/main" val="10024"/>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913125423"/>
              </p:ext>
            </p:extLst>
          </p:nvPr>
        </p:nvGraphicFramePr>
        <p:xfrm>
          <a:off x="5314950" y="1066794"/>
          <a:ext cx="4219574" cy="4829180"/>
        </p:xfrm>
        <a:graphic>
          <a:graphicData uri="http://schemas.openxmlformats.org/drawingml/2006/table">
            <a:tbl>
              <a:tblPr>
                <a:tableStyleId>{5C22544A-7EE6-4342-B048-85BDC9FD1C3A}</a:tableStyleId>
              </a:tblPr>
              <a:tblGrid>
                <a:gridCol w="133895">
                  <a:extLst>
                    <a:ext uri="{9D8B030D-6E8A-4147-A177-3AD203B41FA5}">
                      <a16:colId xmlns:a16="http://schemas.microsoft.com/office/drawing/2014/main" val="20000"/>
                    </a:ext>
                  </a:extLst>
                </a:gridCol>
                <a:gridCol w="557899">
                  <a:extLst>
                    <a:ext uri="{9D8B030D-6E8A-4147-A177-3AD203B41FA5}">
                      <a16:colId xmlns:a16="http://schemas.microsoft.com/office/drawing/2014/main" val="20001"/>
                    </a:ext>
                  </a:extLst>
                </a:gridCol>
                <a:gridCol w="1344536">
                  <a:extLst>
                    <a:ext uri="{9D8B030D-6E8A-4147-A177-3AD203B41FA5}">
                      <a16:colId xmlns:a16="http://schemas.microsoft.com/office/drawing/2014/main" val="20002"/>
                    </a:ext>
                  </a:extLst>
                </a:gridCol>
                <a:gridCol w="290107">
                  <a:extLst>
                    <a:ext uri="{9D8B030D-6E8A-4147-A177-3AD203B41FA5}">
                      <a16:colId xmlns:a16="http://schemas.microsoft.com/office/drawing/2014/main" val="20003"/>
                    </a:ext>
                  </a:extLst>
                </a:gridCol>
                <a:gridCol w="275230">
                  <a:extLst>
                    <a:ext uri="{9D8B030D-6E8A-4147-A177-3AD203B41FA5}">
                      <a16:colId xmlns:a16="http://schemas.microsoft.com/office/drawing/2014/main" val="20004"/>
                    </a:ext>
                  </a:extLst>
                </a:gridCol>
                <a:gridCol w="275230">
                  <a:extLst>
                    <a:ext uri="{9D8B030D-6E8A-4147-A177-3AD203B41FA5}">
                      <a16:colId xmlns:a16="http://schemas.microsoft.com/office/drawing/2014/main" val="20005"/>
                    </a:ext>
                  </a:extLst>
                </a:gridCol>
                <a:gridCol w="284528">
                  <a:extLst>
                    <a:ext uri="{9D8B030D-6E8A-4147-A177-3AD203B41FA5}">
                      <a16:colId xmlns:a16="http://schemas.microsoft.com/office/drawing/2014/main" val="20006"/>
                    </a:ext>
                  </a:extLst>
                </a:gridCol>
                <a:gridCol w="282669">
                  <a:extLst>
                    <a:ext uri="{9D8B030D-6E8A-4147-A177-3AD203B41FA5}">
                      <a16:colId xmlns:a16="http://schemas.microsoft.com/office/drawing/2014/main" val="20007"/>
                    </a:ext>
                  </a:extLst>
                </a:gridCol>
                <a:gridCol w="262213">
                  <a:extLst>
                    <a:ext uri="{9D8B030D-6E8A-4147-A177-3AD203B41FA5}">
                      <a16:colId xmlns:a16="http://schemas.microsoft.com/office/drawing/2014/main" val="20008"/>
                    </a:ext>
                  </a:extLst>
                </a:gridCol>
                <a:gridCol w="193405">
                  <a:extLst>
                    <a:ext uri="{9D8B030D-6E8A-4147-A177-3AD203B41FA5}">
                      <a16:colId xmlns:a16="http://schemas.microsoft.com/office/drawing/2014/main" val="20009"/>
                    </a:ext>
                  </a:extLst>
                </a:gridCol>
                <a:gridCol w="319862">
                  <a:extLst>
                    <a:ext uri="{9D8B030D-6E8A-4147-A177-3AD203B41FA5}">
                      <a16:colId xmlns:a16="http://schemas.microsoft.com/office/drawing/2014/main" val="20010"/>
                    </a:ext>
                  </a:extLst>
                </a:gridCol>
              </a:tblGrid>
              <a:tr h="336169">
                <a:tc gridSpan="3">
                  <a:txBody>
                    <a:bodyPr/>
                    <a:lstStyle/>
                    <a:p>
                      <a:pPr algn="ctr" fontAlgn="ctr"/>
                      <a:r>
                        <a:rPr lang="es-ES" sz="600" u="none" strike="noStrike" dirty="0">
                          <a:effectLst/>
                        </a:rPr>
                        <a:t>PLANEACIÓN</a:t>
                      </a:r>
                      <a:endParaRPr lang="es-ES" sz="600" b="1" i="0" u="none" strike="noStrike" dirty="0">
                        <a:effectLst/>
                        <a:latin typeface="Arial" panose="020B0604020202020204" pitchFamily="34" charset="0"/>
                      </a:endParaRPr>
                    </a:p>
                  </a:txBody>
                  <a:tcPr marL="5469" marR="5469" marT="5469" marB="0" anchor="ctr"/>
                </a:tc>
                <a:tc hMerge="1">
                  <a:txBody>
                    <a:bodyPr/>
                    <a:lstStyle/>
                    <a:p>
                      <a:endParaRPr lang="es-ES"/>
                    </a:p>
                  </a:txBody>
                  <a:tcPr/>
                </a:tc>
                <a:tc hMerge="1">
                  <a:txBody>
                    <a:bodyPr/>
                    <a:lstStyle/>
                    <a:p>
                      <a:endParaRPr lang="es-ES"/>
                    </a:p>
                  </a:txBody>
                  <a:tcPr/>
                </a:tc>
                <a:tc>
                  <a:txBody>
                    <a:bodyPr/>
                    <a:lstStyle/>
                    <a:p>
                      <a:pPr algn="ctr" fontAlgn="ctr"/>
                      <a:r>
                        <a:rPr lang="es-ES" sz="500" u="none" strike="noStrike">
                          <a:effectLst/>
                        </a:rPr>
                        <a:t>PONDERADO HABILIDAD</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NUNCA</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CASI NUNCA</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A VECES</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CASI SIEMPRE</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SIEMPRE</a:t>
                      </a:r>
                      <a:endParaRPr lang="es-ES" sz="500" b="0" i="0" u="none" strike="noStrike">
                        <a:effectLst/>
                        <a:latin typeface="Arial" panose="020B0604020202020204" pitchFamily="34" charset="0"/>
                      </a:endParaRPr>
                    </a:p>
                  </a:txBody>
                  <a:tcPr marL="5469" marR="5469" marT="5469"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5469" marR="5469" marT="5469" marB="0" anchor="b"/>
                </a:tc>
                <a:tc rowSpan="2">
                  <a:txBody>
                    <a:bodyPr/>
                    <a:lstStyle/>
                    <a:p>
                      <a:pPr algn="ctr" fontAlgn="ctr"/>
                      <a:r>
                        <a:rPr lang="es-ES" sz="500" u="none" strike="noStrike">
                          <a:effectLst/>
                        </a:rPr>
                        <a:t>PUNTAJE CONDUCTA</a:t>
                      </a:r>
                      <a:endParaRPr lang="es-ES" sz="5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00"/>
                  </a:ext>
                </a:extLst>
              </a:tr>
              <a:tr h="104999">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5469" marR="5469" marT="5469"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3</a:t>
                      </a:r>
                      <a:endParaRPr lang="es-ES" sz="600" b="1"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5469" marR="5469" marT="5469"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5469" marR="5469" marT="5469" marB="0" anchor="b"/>
                </a:tc>
                <a:tc vMerge="1">
                  <a:txBody>
                    <a:bodyPr/>
                    <a:lstStyle/>
                    <a:p>
                      <a:endParaRPr lang="es-ES"/>
                    </a:p>
                  </a:txBody>
                  <a:tcPr/>
                </a:tc>
                <a:extLst>
                  <a:ext uri="{0D108BD9-81ED-4DB2-BD59-A6C34878D82A}">
                    <a16:rowId xmlns:a16="http://schemas.microsoft.com/office/drawing/2014/main" val="10001"/>
                  </a:ext>
                </a:extLst>
              </a:tr>
              <a:tr h="242958">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Anticipa situaciones y escenarios futuros con acierto </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02"/>
                  </a:ext>
                </a:extLst>
              </a:tr>
              <a:tr h="242958">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Establece objetivos  claros y concisos, estructurados  y coherentes con las metas organizacionales.</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03"/>
                  </a:ext>
                </a:extLst>
              </a:tr>
              <a:tr h="242958">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Traduce los objetivos estratégicos en planes prácticos y factibles. </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1</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04"/>
                  </a:ext>
                </a:extLst>
              </a:tr>
              <a:tr h="104999">
                <a:tc>
                  <a:txBody>
                    <a:bodyPr/>
                    <a:lstStyle/>
                    <a:p>
                      <a:pPr algn="ctr" fontAlgn="b"/>
                      <a:r>
                        <a:rPr lang="es-ES" sz="600" u="none" strike="noStrike">
                          <a:effectLst/>
                        </a:rPr>
                        <a:t>3</a:t>
                      </a:r>
                      <a:endParaRPr lang="es-ES" sz="600" b="0" i="0" u="none" strike="noStrike">
                        <a:solidFill>
                          <a:srgbClr val="D9D9D9"/>
                        </a:solidFill>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05"/>
                  </a:ext>
                </a:extLst>
              </a:tr>
              <a:tr h="104999">
                <a:tc>
                  <a:txBody>
                    <a:bodyPr/>
                    <a:lstStyle/>
                    <a:p>
                      <a:pPr algn="ctr" fontAlgn="b"/>
                      <a:endParaRPr lang="es-ES" sz="600" b="0" i="0" u="none" strike="noStrike">
                        <a:solidFill>
                          <a:srgbClr val="D9D9D9"/>
                        </a:solidFill>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ctr"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ctr" fontAlgn="ctr"/>
                      <a:r>
                        <a:rPr lang="es-ES" sz="600" u="none" strike="noStrike">
                          <a:effectLst/>
                        </a:rPr>
                        <a:t> </a:t>
                      </a:r>
                      <a:endParaRPr lang="es-ES" sz="600" b="1"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06"/>
                  </a:ext>
                </a:extLst>
              </a:tr>
              <a:tr h="336169">
                <a:tc gridSpan="3">
                  <a:txBody>
                    <a:bodyPr/>
                    <a:lstStyle/>
                    <a:p>
                      <a:pPr algn="ctr" fontAlgn="ctr"/>
                      <a:r>
                        <a:rPr lang="es-ES" sz="600" u="none" strike="noStrike">
                          <a:effectLst/>
                        </a:rPr>
                        <a:t>DIRECCION Y DESARROLLO DELPERSONAL</a:t>
                      </a:r>
                      <a:endParaRPr lang="es-ES" sz="600" b="1" i="0" u="none" strike="noStrike">
                        <a:effectLst/>
                        <a:latin typeface="Arial" panose="020B0604020202020204" pitchFamily="34" charset="0"/>
                      </a:endParaRPr>
                    </a:p>
                  </a:txBody>
                  <a:tcPr marL="5469" marR="5469" marT="5469" marB="0" anchor="ctr"/>
                </a:tc>
                <a:tc hMerge="1">
                  <a:txBody>
                    <a:bodyPr/>
                    <a:lstStyle/>
                    <a:p>
                      <a:endParaRPr lang="es-ES"/>
                    </a:p>
                  </a:txBody>
                  <a:tcPr/>
                </a:tc>
                <a:tc hMerge="1">
                  <a:txBody>
                    <a:bodyPr/>
                    <a:lstStyle/>
                    <a:p>
                      <a:endParaRPr lang="es-ES"/>
                    </a:p>
                  </a:txBody>
                  <a:tcPr/>
                </a:tc>
                <a:tc>
                  <a:txBody>
                    <a:bodyPr/>
                    <a:lstStyle/>
                    <a:p>
                      <a:pPr algn="ctr" fontAlgn="ctr"/>
                      <a:r>
                        <a:rPr lang="es-ES" sz="500" u="none" strike="noStrike">
                          <a:effectLst/>
                        </a:rPr>
                        <a:t>PONDERADO HABILIDAD</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NUNCA</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CASI NUNCA</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dirty="0">
                          <a:effectLst/>
                        </a:rPr>
                        <a:t>A VECES</a:t>
                      </a:r>
                      <a:endParaRPr lang="es-ES" sz="500" b="0" i="0" u="none" strike="noStrike" dirty="0">
                        <a:effectLst/>
                        <a:latin typeface="Arial" panose="020B0604020202020204" pitchFamily="34" charset="0"/>
                      </a:endParaRPr>
                    </a:p>
                  </a:txBody>
                  <a:tcPr marL="5469" marR="5469" marT="5469" marB="0" anchor="ctr"/>
                </a:tc>
                <a:tc>
                  <a:txBody>
                    <a:bodyPr/>
                    <a:lstStyle/>
                    <a:p>
                      <a:pPr algn="ctr" fontAlgn="ctr"/>
                      <a:r>
                        <a:rPr lang="es-ES" sz="500" u="none" strike="noStrike">
                          <a:effectLst/>
                        </a:rPr>
                        <a:t>CASI SIEMPRE</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SIEMPRE</a:t>
                      </a:r>
                      <a:endParaRPr lang="es-ES" sz="500" b="0" i="0" u="none" strike="noStrike">
                        <a:effectLst/>
                        <a:latin typeface="Arial" panose="020B0604020202020204" pitchFamily="34" charset="0"/>
                      </a:endParaRPr>
                    </a:p>
                  </a:txBody>
                  <a:tcPr marL="5469" marR="5469" marT="5469"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5469" marR="5469" marT="5469" marB="0" anchor="b"/>
                </a:tc>
                <a:tc rowSpan="2">
                  <a:txBody>
                    <a:bodyPr/>
                    <a:lstStyle/>
                    <a:p>
                      <a:pPr algn="ctr" fontAlgn="t"/>
                      <a:r>
                        <a:rPr lang="es-ES" sz="500" u="none" strike="noStrike">
                          <a:effectLst/>
                        </a:rPr>
                        <a:t>PUNTAJE CONDUCTA</a:t>
                      </a:r>
                      <a:endParaRPr lang="es-ES" sz="500" b="0" i="0" u="none" strike="noStrike">
                        <a:effectLst/>
                        <a:latin typeface="Arial" panose="020B0604020202020204" pitchFamily="34" charset="0"/>
                      </a:endParaRPr>
                    </a:p>
                  </a:txBody>
                  <a:tcPr marL="5469" marR="5469" marT="5469" marB="0"/>
                </a:tc>
                <a:extLst>
                  <a:ext uri="{0D108BD9-81ED-4DB2-BD59-A6C34878D82A}">
                    <a16:rowId xmlns:a16="http://schemas.microsoft.com/office/drawing/2014/main" val="10007"/>
                  </a:ext>
                </a:extLst>
              </a:tr>
              <a:tr h="104999">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5469" marR="5469" marT="5469"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3</a:t>
                      </a:r>
                      <a:endParaRPr lang="es-ES" sz="600" b="1"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5469" marR="5469" marT="5469"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5469" marR="5469" marT="5469" marB="0" anchor="b"/>
                </a:tc>
                <a:tc vMerge="1">
                  <a:txBody>
                    <a:bodyPr/>
                    <a:lstStyle/>
                    <a:p>
                      <a:endParaRPr lang="es-ES"/>
                    </a:p>
                  </a:txBody>
                  <a:tcPr/>
                </a:tc>
                <a:extLst>
                  <a:ext uri="{0D108BD9-81ED-4DB2-BD59-A6C34878D82A}">
                    <a16:rowId xmlns:a16="http://schemas.microsoft.com/office/drawing/2014/main" val="10008"/>
                  </a:ext>
                </a:extLst>
              </a:tr>
              <a:tr h="213329">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Permite niveles  de autonomía con el fin de estimular  el desarrollo integral del empleado.</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1,0</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09"/>
                  </a:ext>
                </a:extLst>
              </a:tr>
              <a:tr h="213329">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Delega de manera efectiva sabiendo cuando intervenir  y cuando no hacerlo.</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dirty="0">
                          <a:effectLst/>
                        </a:rPr>
                        <a:t>1,0</a:t>
                      </a:r>
                      <a:endParaRPr lang="es-ES" sz="600" b="1" i="0" u="none" strike="noStrike" dirty="0">
                        <a:effectLst/>
                        <a:latin typeface="Arial" panose="020B0604020202020204" pitchFamily="34" charset="0"/>
                      </a:endParaRPr>
                    </a:p>
                  </a:txBody>
                  <a:tcPr marL="5469" marR="5469" marT="5469"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5469" marR="5469" marT="5469"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10"/>
                  </a:ext>
                </a:extLst>
              </a:tr>
              <a:tr h="272587">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Establece espacios regulares de retroalimentación y reconocimiento  del desempeño  y sabe manejar hábilmente el bajo desempeño. </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1,0</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dirty="0">
                          <a:effectLst/>
                        </a:rPr>
                        <a:t> </a:t>
                      </a:r>
                      <a:endParaRPr lang="es-ES" sz="600" b="0" i="0" u="none" strike="noStrike" dirty="0">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11"/>
                  </a:ext>
                </a:extLst>
              </a:tr>
              <a:tr h="213329">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Tiene en cuenta las opiniones  de sus colaboradores. </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1,0</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12"/>
                  </a:ext>
                </a:extLst>
              </a:tr>
              <a:tr h="331845">
                <a:tc>
                  <a:txBody>
                    <a:bodyPr/>
                    <a:lstStyle/>
                    <a:p>
                      <a:pPr algn="ctr" fontAlgn="ctr"/>
                      <a:r>
                        <a:rPr lang="es-ES" sz="600" u="none" strike="noStrike">
                          <a:effectLst/>
                        </a:rPr>
                        <a:t>5</a:t>
                      </a:r>
                      <a:endParaRPr lang="es-ES" sz="600" b="0" i="0" u="none" strike="noStrike">
                        <a:effectLst/>
                        <a:latin typeface="Arial" panose="020B0604020202020204" pitchFamily="34" charset="0"/>
                      </a:endParaRPr>
                    </a:p>
                  </a:txBody>
                  <a:tcPr marL="5469" marR="5469" marT="5469" marB="0" anchor="ctr"/>
                </a:tc>
                <a:tc gridSpan="2">
                  <a:txBody>
                    <a:bodyPr/>
                    <a:lstStyle/>
                    <a:p>
                      <a:pPr algn="l" fontAlgn="ctr"/>
                      <a:r>
                        <a:rPr lang="es-ES" sz="500" u="none" strike="noStrike">
                          <a:effectLst/>
                        </a:rPr>
                        <a:t>Mantiene con sus colaboradores relaciones de respeto</a:t>
                      </a:r>
                      <a:br>
                        <a:rPr lang="es-ES" sz="500" u="none" strike="noStrike">
                          <a:effectLst/>
                        </a:rPr>
                      </a:br>
                      <a:r>
                        <a:rPr lang="es-ES" sz="500" u="none" strike="noStrike">
                          <a:effectLst/>
                        </a:rPr>
                        <a:t/>
                      </a:r>
                      <a:br>
                        <a:rPr lang="es-ES" sz="500" u="none" strike="noStrike">
                          <a:effectLst/>
                        </a:rPr>
                      </a:b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1,0</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13"/>
                  </a:ext>
                </a:extLst>
              </a:tr>
              <a:tr h="104999">
                <a:tc>
                  <a:txBody>
                    <a:bodyPr/>
                    <a:lstStyle/>
                    <a:p>
                      <a:pPr algn="ctr" fontAlgn="b"/>
                      <a:r>
                        <a:rPr lang="es-ES" sz="600" u="none" strike="noStrike">
                          <a:effectLst/>
                        </a:rPr>
                        <a:t>5</a:t>
                      </a:r>
                      <a:endParaRPr lang="es-ES" sz="600" b="0" i="0" u="none" strike="noStrike">
                        <a:solidFill>
                          <a:srgbClr val="D9D9D9"/>
                        </a:solidFill>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5469" marR="5469" marT="5469" marB="0" anchor="b"/>
                </a:tc>
                <a:tc gridSpan="5">
                  <a:txBody>
                    <a:bodyPr/>
                    <a:lstStyle/>
                    <a:p>
                      <a:pPr algn="r" fontAlgn="b"/>
                      <a:r>
                        <a:rPr lang="es-ES" sz="600" u="none" strike="noStrike">
                          <a:effectLst/>
                        </a:rPr>
                        <a:t> </a:t>
                      </a:r>
                      <a:endParaRPr lang="es-ES" sz="600" b="0" i="0" u="none" strike="noStrike">
                        <a:effectLst/>
                        <a:latin typeface="Arial" panose="020B0604020202020204" pitchFamily="34" charset="0"/>
                      </a:endParaRPr>
                    </a:p>
                  </a:txBody>
                  <a:tcPr marL="5469" marR="5469" marT="5469"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ctr" fontAlgn="ctr"/>
                      <a:r>
                        <a:rPr lang="es-ES" sz="600" u="none" strike="noStrike">
                          <a:effectLst/>
                        </a:rPr>
                        <a:t>0,0</a:t>
                      </a:r>
                      <a:endParaRPr lang="es-ES" sz="600" b="1"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14"/>
                  </a:ext>
                </a:extLst>
              </a:tr>
              <a:tr h="104999">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extLst>
                  <a:ext uri="{0D108BD9-81ED-4DB2-BD59-A6C34878D82A}">
                    <a16:rowId xmlns:a16="http://schemas.microsoft.com/office/drawing/2014/main" val="10015"/>
                  </a:ext>
                </a:extLst>
              </a:tr>
              <a:tr h="336169">
                <a:tc gridSpan="3">
                  <a:txBody>
                    <a:bodyPr/>
                    <a:lstStyle/>
                    <a:p>
                      <a:pPr algn="ctr" fontAlgn="ctr"/>
                      <a:r>
                        <a:rPr lang="es-ES" sz="600" u="none" strike="noStrike">
                          <a:effectLst/>
                        </a:rPr>
                        <a:t>CONOCIEMIENTO DEL ENTORNO</a:t>
                      </a:r>
                      <a:endParaRPr lang="es-ES" sz="600" b="1" i="0" u="none" strike="noStrike">
                        <a:effectLst/>
                        <a:latin typeface="Arial" panose="020B0604020202020204" pitchFamily="34" charset="0"/>
                      </a:endParaRPr>
                    </a:p>
                  </a:txBody>
                  <a:tcPr marL="5469" marR="5469" marT="5469" marB="0" anchor="ctr"/>
                </a:tc>
                <a:tc hMerge="1">
                  <a:txBody>
                    <a:bodyPr/>
                    <a:lstStyle/>
                    <a:p>
                      <a:endParaRPr lang="es-ES"/>
                    </a:p>
                  </a:txBody>
                  <a:tcPr/>
                </a:tc>
                <a:tc hMerge="1">
                  <a:txBody>
                    <a:bodyPr/>
                    <a:lstStyle/>
                    <a:p>
                      <a:endParaRPr lang="es-ES"/>
                    </a:p>
                  </a:txBody>
                  <a:tcPr/>
                </a:tc>
                <a:tc>
                  <a:txBody>
                    <a:bodyPr/>
                    <a:lstStyle/>
                    <a:p>
                      <a:pPr algn="ctr" fontAlgn="ctr"/>
                      <a:r>
                        <a:rPr lang="es-ES" sz="500" u="none" strike="noStrike">
                          <a:effectLst/>
                        </a:rPr>
                        <a:t>PONDERADO HABILIDAD</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NUNCA</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CASI NUNCA</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A VECES</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CASI SIEMPRE</a:t>
                      </a:r>
                      <a:endParaRPr lang="es-ES" sz="500" b="0" i="0" u="none" strike="noStrike">
                        <a:effectLst/>
                        <a:latin typeface="Arial" panose="020B0604020202020204" pitchFamily="34" charset="0"/>
                      </a:endParaRPr>
                    </a:p>
                  </a:txBody>
                  <a:tcPr marL="5469" marR="5469" marT="5469" marB="0" anchor="ctr"/>
                </a:tc>
                <a:tc>
                  <a:txBody>
                    <a:bodyPr/>
                    <a:lstStyle/>
                    <a:p>
                      <a:pPr algn="ctr" fontAlgn="ctr"/>
                      <a:r>
                        <a:rPr lang="es-ES" sz="500" u="none" strike="noStrike">
                          <a:effectLst/>
                        </a:rPr>
                        <a:t>SIEMPRE</a:t>
                      </a:r>
                      <a:endParaRPr lang="es-ES" sz="500" b="0" i="0" u="none" strike="noStrike">
                        <a:effectLst/>
                        <a:latin typeface="Arial" panose="020B0604020202020204" pitchFamily="34" charset="0"/>
                      </a:endParaRPr>
                    </a:p>
                  </a:txBody>
                  <a:tcPr marL="5469" marR="5469" marT="5469" marB="0" anchor="ctr"/>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5469" marR="5469" marT="5469" marB="0" anchor="b"/>
                </a:tc>
                <a:tc rowSpan="2">
                  <a:txBody>
                    <a:bodyPr/>
                    <a:lstStyle/>
                    <a:p>
                      <a:pPr algn="ctr" fontAlgn="t"/>
                      <a:r>
                        <a:rPr lang="es-ES" sz="500" u="none" strike="noStrike">
                          <a:effectLst/>
                        </a:rPr>
                        <a:t>PUNTAJE CONDUCTA</a:t>
                      </a:r>
                      <a:endParaRPr lang="es-ES" sz="500" b="0" i="0" u="none" strike="noStrike">
                        <a:effectLst/>
                        <a:latin typeface="Arial" panose="020B0604020202020204" pitchFamily="34" charset="0"/>
                      </a:endParaRPr>
                    </a:p>
                  </a:txBody>
                  <a:tcPr marL="5469" marR="5469" marT="5469" marB="0"/>
                </a:tc>
                <a:extLst>
                  <a:ext uri="{0D108BD9-81ED-4DB2-BD59-A6C34878D82A}">
                    <a16:rowId xmlns:a16="http://schemas.microsoft.com/office/drawing/2014/main" val="10016"/>
                  </a:ext>
                </a:extLst>
              </a:tr>
              <a:tr h="104999">
                <a:tc gridSpan="3">
                  <a:txBody>
                    <a:bodyPr/>
                    <a:lstStyle/>
                    <a:p>
                      <a:pPr algn="ctr" fontAlgn="ctr"/>
                      <a:r>
                        <a:rPr lang="es-ES" sz="600" u="none" strike="noStrike">
                          <a:effectLst/>
                        </a:rPr>
                        <a:t>Comportamiento Asociado</a:t>
                      </a:r>
                      <a:endParaRPr lang="es-ES" sz="600" b="0" i="0" u="none" strike="noStrike">
                        <a:effectLst/>
                        <a:latin typeface="Arial" panose="020B0604020202020204" pitchFamily="34" charset="0"/>
                      </a:endParaRPr>
                    </a:p>
                  </a:txBody>
                  <a:tcPr marL="5469" marR="5469" marT="5469" marB="0" anchor="ctr"/>
                </a:tc>
                <a:tc hMerge="1">
                  <a:txBody>
                    <a:bodyPr/>
                    <a:lstStyle/>
                    <a:p>
                      <a:endParaRPr lang="es-ES"/>
                    </a:p>
                  </a:txBody>
                  <a:tcPr/>
                </a:tc>
                <a:tc hMerge="1">
                  <a:txBody>
                    <a:bodyPr/>
                    <a:lstStyle/>
                    <a:p>
                      <a:endParaRPr lang="es-ES"/>
                    </a:p>
                  </a:txBody>
                  <a:tcPr/>
                </a:tc>
                <a:tc>
                  <a:txBody>
                    <a:bodyPr/>
                    <a:lstStyle/>
                    <a:p>
                      <a:pPr algn="ctr" fontAlgn="b"/>
                      <a:r>
                        <a:rPr lang="es-ES" sz="600" u="none" strike="noStrike">
                          <a:effectLst/>
                        </a:rPr>
                        <a:t>2</a:t>
                      </a:r>
                      <a:endParaRPr lang="es-ES" sz="600" b="1"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1</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3</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4</a:t>
                      </a:r>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5</a:t>
                      </a:r>
                      <a:endParaRPr lang="es-ES" sz="600" b="0" i="0" u="none" strike="noStrike">
                        <a:effectLst/>
                        <a:latin typeface="Arial" panose="020B0604020202020204" pitchFamily="34" charset="0"/>
                      </a:endParaRPr>
                    </a:p>
                  </a:txBody>
                  <a:tcPr marL="5469" marR="5469" marT="5469" marB="0" anchor="b"/>
                </a:tc>
                <a:tc>
                  <a:txBody>
                    <a:bodyPr/>
                    <a:lstStyle/>
                    <a:p>
                      <a:pPr algn="l" fontAlgn="b"/>
                      <a:r>
                        <a:rPr lang="es-ES" sz="600" u="none" strike="noStrike">
                          <a:effectLst/>
                        </a:rPr>
                        <a:t> </a:t>
                      </a:r>
                      <a:endParaRPr lang="es-ES" sz="600" b="0" i="0" u="none" strike="noStrike">
                        <a:effectLst/>
                        <a:latin typeface="Arial" panose="020B0604020202020204" pitchFamily="34" charset="0"/>
                      </a:endParaRPr>
                    </a:p>
                  </a:txBody>
                  <a:tcPr marL="5469" marR="5469" marT="5469" marB="0" anchor="b"/>
                </a:tc>
                <a:tc vMerge="1">
                  <a:txBody>
                    <a:bodyPr/>
                    <a:lstStyle/>
                    <a:p>
                      <a:endParaRPr lang="es-ES"/>
                    </a:p>
                  </a:txBody>
                  <a:tcPr/>
                </a:tc>
                <a:extLst>
                  <a:ext uri="{0D108BD9-81ED-4DB2-BD59-A6C34878D82A}">
                    <a16:rowId xmlns:a16="http://schemas.microsoft.com/office/drawing/2014/main" val="10017"/>
                  </a:ext>
                </a:extLst>
              </a:tr>
              <a:tr h="213329">
                <a:tc>
                  <a:txBody>
                    <a:bodyPr/>
                    <a:lstStyle/>
                    <a:p>
                      <a:pPr algn="ctr" fontAlgn="ctr"/>
                      <a:r>
                        <a:rPr lang="es-ES" sz="600" u="none" strike="noStrike">
                          <a:effectLst/>
                        </a:rPr>
                        <a:t>1</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Es conciente de las condiciones específicas del entorno organizacional.  </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18"/>
                  </a:ext>
                </a:extLst>
              </a:tr>
              <a:tr h="213329">
                <a:tc>
                  <a:txBody>
                    <a:bodyPr/>
                    <a:lstStyle/>
                    <a:p>
                      <a:pPr algn="ctr" fontAlgn="ctr"/>
                      <a:r>
                        <a:rPr lang="es-ES" sz="600" u="none" strike="noStrike">
                          <a:effectLst/>
                        </a:rPr>
                        <a:t>2</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Esta al día en los acontecimientos claves del sector y del estado.</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19"/>
                  </a:ext>
                </a:extLst>
              </a:tr>
              <a:tr h="284439">
                <a:tc>
                  <a:txBody>
                    <a:bodyPr/>
                    <a:lstStyle/>
                    <a:p>
                      <a:pPr algn="ctr" fontAlgn="ctr"/>
                      <a:r>
                        <a:rPr lang="es-ES" sz="600" u="none" strike="noStrike">
                          <a:effectLst/>
                        </a:rPr>
                        <a:t>3</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Conoce y hace seguimiento a las políticas gubernamentales  relacionadas con la prestación  de los servicios. </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0,0</a:t>
                      </a:r>
                      <a:endParaRPr lang="es-ES" sz="600" b="0" i="0" u="none" strike="noStrike">
                        <a:effectLst/>
                        <a:latin typeface="Arial" panose="020B0604020202020204" pitchFamily="34" charset="0"/>
                      </a:endParaRPr>
                    </a:p>
                  </a:txBody>
                  <a:tcPr marL="5469" marR="5469" marT="5469" marB="0" anchor="ctr"/>
                </a:tc>
                <a:extLst>
                  <a:ext uri="{0D108BD9-81ED-4DB2-BD59-A6C34878D82A}">
                    <a16:rowId xmlns:a16="http://schemas.microsoft.com/office/drawing/2014/main" val="10020"/>
                  </a:ext>
                </a:extLst>
              </a:tr>
              <a:tr h="296291">
                <a:tc>
                  <a:txBody>
                    <a:bodyPr/>
                    <a:lstStyle/>
                    <a:p>
                      <a:pPr algn="ctr" fontAlgn="ctr"/>
                      <a:r>
                        <a:rPr lang="es-ES" sz="600" u="none" strike="noStrike">
                          <a:effectLst/>
                        </a:rPr>
                        <a:t>4</a:t>
                      </a:r>
                      <a:endParaRPr lang="es-ES" sz="600" b="0" i="0" u="none" strike="noStrike">
                        <a:effectLst/>
                        <a:latin typeface="Arial" panose="020B0604020202020204" pitchFamily="34" charset="0"/>
                      </a:endParaRPr>
                    </a:p>
                  </a:txBody>
                  <a:tcPr marL="5469" marR="5469" marT="5469" marB="0" anchor="ctr"/>
                </a:tc>
                <a:tc gridSpan="2">
                  <a:txBody>
                    <a:bodyPr/>
                    <a:lstStyle/>
                    <a:p>
                      <a:pPr algn="just" fontAlgn="ctr"/>
                      <a:r>
                        <a:rPr lang="es-ES" sz="500" u="none" strike="noStrike">
                          <a:effectLst/>
                        </a:rPr>
                        <a:t>Identifica las fuerzas políticas que afectan la organización y las posibles alianzas para cumplir con los propósitos organizacionales. </a:t>
                      </a:r>
                      <a:endParaRPr lang="es-ES" sz="500" b="0" i="0" u="none" strike="noStrike">
                        <a:effectLst/>
                        <a:latin typeface="Arial" panose="020B0604020202020204" pitchFamily="34" charset="0"/>
                      </a:endParaRPr>
                    </a:p>
                  </a:txBody>
                  <a:tcPr marL="5469" marR="5469" marT="5469" marB="0" anchor="ctr"/>
                </a:tc>
                <a:tc hMerge="1">
                  <a:txBody>
                    <a:bodyPr/>
                    <a:lstStyle/>
                    <a:p>
                      <a:endParaRPr lang="es-ES"/>
                    </a:p>
                  </a:txBody>
                  <a:tcPr/>
                </a:tc>
                <a:tc>
                  <a:txBody>
                    <a:bodyPr/>
                    <a:lstStyle/>
                    <a:p>
                      <a:pPr algn="ctr" fontAlgn="ctr"/>
                      <a:r>
                        <a:rPr lang="es-ES" sz="600" u="none" strike="noStrike">
                          <a:effectLst/>
                        </a:rPr>
                        <a:t>0,5</a:t>
                      </a:r>
                      <a:endParaRPr lang="es-ES" sz="600" b="1"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 </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a:effectLst/>
                        </a:rPr>
                        <a:t>0</a:t>
                      </a:r>
                      <a:endParaRPr lang="es-ES" sz="600" b="0" i="0" u="none" strike="noStrike">
                        <a:effectLst/>
                        <a:latin typeface="Arial" panose="020B0604020202020204" pitchFamily="34" charset="0"/>
                      </a:endParaRPr>
                    </a:p>
                  </a:txBody>
                  <a:tcPr marL="5469" marR="5469" marT="5469" marB="0" anchor="ctr"/>
                </a:tc>
                <a:tc>
                  <a:txBody>
                    <a:bodyPr/>
                    <a:lstStyle/>
                    <a:p>
                      <a:pPr algn="ctr" fontAlgn="ctr"/>
                      <a:r>
                        <a:rPr lang="es-ES" sz="600" u="none" strike="noStrike" dirty="0">
                          <a:effectLst/>
                        </a:rPr>
                        <a:t>0,0</a:t>
                      </a:r>
                      <a:endParaRPr lang="es-ES" sz="600" b="0" i="0" u="none" strike="noStrike" dirty="0">
                        <a:effectLst/>
                        <a:latin typeface="Arial" panose="020B0604020202020204" pitchFamily="34" charset="0"/>
                      </a:endParaRPr>
                    </a:p>
                  </a:txBody>
                  <a:tcPr marL="5469" marR="5469" marT="5469" marB="0" anchor="ctr"/>
                </a:tc>
                <a:extLst>
                  <a:ext uri="{0D108BD9-81ED-4DB2-BD59-A6C34878D82A}">
                    <a16:rowId xmlns:a16="http://schemas.microsoft.com/office/drawing/2014/main" val="10021"/>
                  </a:ext>
                </a:extLst>
              </a:tr>
              <a:tr h="104999">
                <a:tc>
                  <a:txBody>
                    <a:bodyPr/>
                    <a:lstStyle/>
                    <a:p>
                      <a:pPr algn="ctr" fontAlgn="b"/>
                      <a:r>
                        <a:rPr lang="es-ES" sz="600" u="none" strike="noStrike">
                          <a:effectLst/>
                        </a:rPr>
                        <a:t>4</a:t>
                      </a:r>
                      <a:endParaRPr lang="es-ES" sz="600" b="0" i="0" u="none" strike="noStrike">
                        <a:solidFill>
                          <a:srgbClr val="D9D9D9"/>
                        </a:solidFill>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ctr" fontAlgn="b"/>
                      <a:r>
                        <a:rPr lang="es-ES" sz="600" u="none" strike="noStrike">
                          <a:effectLst/>
                        </a:rPr>
                        <a:t>2</a:t>
                      </a:r>
                      <a:endParaRPr lang="es-ES" sz="600" b="0" i="0" u="none" strike="noStrike">
                        <a:effectLst/>
                        <a:latin typeface="Arial" panose="020B0604020202020204" pitchFamily="34" charset="0"/>
                      </a:endParaRPr>
                    </a:p>
                  </a:txBody>
                  <a:tcPr marL="5469" marR="5469" marT="5469" marB="0" anchor="b"/>
                </a:tc>
                <a:tc gridSpan="5">
                  <a:txBody>
                    <a:bodyPr/>
                    <a:lstStyle/>
                    <a:p>
                      <a:pPr algn="r" fontAlgn="b"/>
                      <a:r>
                        <a:rPr lang="es-ES" sz="600" u="none" strike="noStrike">
                          <a:effectLst/>
                        </a:rPr>
                        <a:t> </a:t>
                      </a:r>
                      <a:endParaRPr lang="es-ES" sz="600" b="0" i="0" u="none" strike="noStrike">
                        <a:effectLst/>
                        <a:latin typeface="Arial" panose="020B0604020202020204" pitchFamily="34" charset="0"/>
                      </a:endParaRPr>
                    </a:p>
                  </a:txBody>
                  <a:tcPr marL="5469" marR="5469" marT="5469"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600" b="0" i="0" u="none" strike="noStrike">
                        <a:effectLst/>
                        <a:latin typeface="Arial" panose="020B0604020202020204" pitchFamily="34" charset="0"/>
                      </a:endParaRPr>
                    </a:p>
                  </a:txBody>
                  <a:tcPr marL="5469" marR="5469" marT="5469" marB="0" anchor="b"/>
                </a:tc>
                <a:tc>
                  <a:txBody>
                    <a:bodyPr/>
                    <a:lstStyle/>
                    <a:p>
                      <a:pPr algn="ctr" fontAlgn="ctr"/>
                      <a:r>
                        <a:rPr lang="es-ES" sz="600" u="none" strike="noStrike" dirty="0">
                          <a:effectLst/>
                        </a:rPr>
                        <a:t>0,0</a:t>
                      </a:r>
                      <a:endParaRPr lang="es-ES" sz="600" b="1" i="0" u="none" strike="noStrike" dirty="0">
                        <a:effectLst/>
                        <a:latin typeface="Arial" panose="020B0604020202020204" pitchFamily="34" charset="0"/>
                      </a:endParaRPr>
                    </a:p>
                  </a:txBody>
                  <a:tcPr marL="5469" marR="5469" marT="5469" marB="0" anchor="ctr"/>
                </a:tc>
                <a:extLst>
                  <a:ext uri="{0D108BD9-81ED-4DB2-BD59-A6C34878D82A}">
                    <a16:rowId xmlns:a16="http://schemas.microsoft.com/office/drawing/2014/main" val="10022"/>
                  </a:ext>
                </a:extLst>
              </a:tr>
            </a:tbl>
          </a:graphicData>
        </a:graphic>
      </p:graphicFrame>
    </p:spTree>
    <p:extLst>
      <p:ext uri="{BB962C8B-B14F-4D97-AF65-F5344CB8AC3E}">
        <p14:creationId xmlns:p14="http://schemas.microsoft.com/office/powerpoint/2010/main" val="58070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WordPictureWatermark30398871" descr="Plantilla hoja membreteada fu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6715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Marcador de contenido 3"/>
          <p:cNvGraphicFramePr>
            <a:graphicFrameLocks noGrp="1"/>
          </p:cNvGraphicFramePr>
          <p:nvPr>
            <p:ph idx="1"/>
            <p:extLst>
              <p:ext uri="{D42A27DB-BD31-4B8C-83A1-F6EECF244321}">
                <p14:modId xmlns:p14="http://schemas.microsoft.com/office/powerpoint/2010/main" val="2195961695"/>
              </p:ext>
            </p:extLst>
          </p:nvPr>
        </p:nvGraphicFramePr>
        <p:xfrm>
          <a:off x="1222635" y="996387"/>
          <a:ext cx="4073265" cy="4804335"/>
        </p:xfrm>
        <a:graphic>
          <a:graphicData uri="http://schemas.openxmlformats.org/drawingml/2006/table">
            <a:tbl>
              <a:tblPr>
                <a:tableStyleId>{5C22544A-7EE6-4342-B048-85BDC9FD1C3A}</a:tableStyleId>
              </a:tblPr>
              <a:tblGrid>
                <a:gridCol w="130276">
                  <a:extLst>
                    <a:ext uri="{9D8B030D-6E8A-4147-A177-3AD203B41FA5}">
                      <a16:colId xmlns:a16="http://schemas.microsoft.com/office/drawing/2014/main" val="20000"/>
                    </a:ext>
                  </a:extLst>
                </a:gridCol>
                <a:gridCol w="542816">
                  <a:extLst>
                    <a:ext uri="{9D8B030D-6E8A-4147-A177-3AD203B41FA5}">
                      <a16:colId xmlns:a16="http://schemas.microsoft.com/office/drawing/2014/main" val="20001"/>
                    </a:ext>
                  </a:extLst>
                </a:gridCol>
                <a:gridCol w="1309996">
                  <a:extLst>
                    <a:ext uri="{9D8B030D-6E8A-4147-A177-3AD203B41FA5}">
                      <a16:colId xmlns:a16="http://schemas.microsoft.com/office/drawing/2014/main" val="20002"/>
                    </a:ext>
                  </a:extLst>
                </a:gridCol>
                <a:gridCol w="282264">
                  <a:extLst>
                    <a:ext uri="{9D8B030D-6E8A-4147-A177-3AD203B41FA5}">
                      <a16:colId xmlns:a16="http://schemas.microsoft.com/office/drawing/2014/main" val="20003"/>
                    </a:ext>
                  </a:extLst>
                </a:gridCol>
                <a:gridCol w="265980">
                  <a:extLst>
                    <a:ext uri="{9D8B030D-6E8A-4147-A177-3AD203B41FA5}">
                      <a16:colId xmlns:a16="http://schemas.microsoft.com/office/drawing/2014/main" val="20004"/>
                    </a:ext>
                  </a:extLst>
                </a:gridCol>
                <a:gridCol w="265980">
                  <a:extLst>
                    <a:ext uri="{9D8B030D-6E8A-4147-A177-3AD203B41FA5}">
                      <a16:colId xmlns:a16="http://schemas.microsoft.com/office/drawing/2014/main" val="20005"/>
                    </a:ext>
                  </a:extLst>
                </a:gridCol>
                <a:gridCol w="276836">
                  <a:extLst>
                    <a:ext uri="{9D8B030D-6E8A-4147-A177-3AD203B41FA5}">
                      <a16:colId xmlns:a16="http://schemas.microsoft.com/office/drawing/2014/main" val="20006"/>
                    </a:ext>
                  </a:extLst>
                </a:gridCol>
                <a:gridCol w="275026">
                  <a:extLst>
                    <a:ext uri="{9D8B030D-6E8A-4147-A177-3AD203B41FA5}">
                      <a16:colId xmlns:a16="http://schemas.microsoft.com/office/drawing/2014/main" val="20007"/>
                    </a:ext>
                  </a:extLst>
                </a:gridCol>
                <a:gridCol w="255123">
                  <a:extLst>
                    <a:ext uri="{9D8B030D-6E8A-4147-A177-3AD203B41FA5}">
                      <a16:colId xmlns:a16="http://schemas.microsoft.com/office/drawing/2014/main" val="20008"/>
                    </a:ext>
                  </a:extLst>
                </a:gridCol>
                <a:gridCol w="188176">
                  <a:extLst>
                    <a:ext uri="{9D8B030D-6E8A-4147-A177-3AD203B41FA5}">
                      <a16:colId xmlns:a16="http://schemas.microsoft.com/office/drawing/2014/main" val="20009"/>
                    </a:ext>
                  </a:extLst>
                </a:gridCol>
                <a:gridCol w="280792">
                  <a:extLst>
                    <a:ext uri="{9D8B030D-6E8A-4147-A177-3AD203B41FA5}">
                      <a16:colId xmlns:a16="http://schemas.microsoft.com/office/drawing/2014/main" val="20010"/>
                    </a:ext>
                  </a:extLst>
                </a:gridCol>
              </a:tblGrid>
              <a:tr h="156548">
                <a:tc gridSpan="4">
                  <a:txBody>
                    <a:bodyPr/>
                    <a:lstStyle/>
                    <a:p>
                      <a:pPr algn="ctr" fontAlgn="ctr"/>
                      <a:r>
                        <a:rPr lang="es-ES" sz="700" u="none" strike="noStrike" dirty="0">
                          <a:effectLst/>
                        </a:rPr>
                        <a:t>FACTOR DE EVALUACIÓN</a:t>
                      </a:r>
                      <a:endParaRPr lang="es-ES" sz="700" b="1" i="0" u="none" strike="noStrike" dirty="0">
                        <a:solidFill>
                          <a:srgbClr val="FFFFFF"/>
                        </a:solidFill>
                        <a:effectLst/>
                        <a:latin typeface="Arial" panose="020B0604020202020204" pitchFamily="34" charset="0"/>
                      </a:endParaRPr>
                    </a:p>
                  </a:txBody>
                  <a:tcPr marL="7298" marR="7298" marT="7298"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algn="ctr" fontAlgn="ctr"/>
                      <a:r>
                        <a:rPr lang="es-ES" sz="700" u="none" strike="noStrike">
                          <a:effectLst/>
                        </a:rPr>
                        <a:t>PONDERADO</a:t>
                      </a:r>
                      <a:endParaRPr lang="es-ES" sz="700" b="1" i="0" u="none" strike="noStrike">
                        <a:solidFill>
                          <a:srgbClr val="FFFFFF"/>
                        </a:solidFill>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extLst>
                  <a:ext uri="{0D108BD9-81ED-4DB2-BD59-A6C34878D82A}">
                    <a16:rowId xmlns:a16="http://schemas.microsoft.com/office/drawing/2014/main" val="10000"/>
                  </a:ext>
                </a:extLst>
              </a:tr>
              <a:tr h="138583">
                <a:tc>
                  <a:txBody>
                    <a:bodyPr/>
                    <a:lstStyle/>
                    <a:p>
                      <a:pPr algn="l" fontAlgn="b"/>
                      <a:r>
                        <a:rPr lang="es-ES" sz="800" u="none" strike="noStrike">
                          <a:effectLst/>
                        </a:rPr>
                        <a:t> </a:t>
                      </a:r>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extLst>
                  <a:ext uri="{0D108BD9-81ED-4DB2-BD59-A6C34878D82A}">
                    <a16:rowId xmlns:a16="http://schemas.microsoft.com/office/drawing/2014/main" val="10001"/>
                  </a:ext>
                </a:extLst>
              </a:tr>
              <a:tr h="273959">
                <a:tc gridSpan="2">
                  <a:txBody>
                    <a:bodyPr/>
                    <a:lstStyle/>
                    <a:p>
                      <a:pPr algn="ctr" fontAlgn="ctr"/>
                      <a:r>
                        <a:rPr lang="es-ES" sz="700" u="none" strike="noStrike">
                          <a:effectLst/>
                        </a:rPr>
                        <a:t>FACTOR III</a:t>
                      </a:r>
                      <a:endParaRPr lang="es-ES" sz="700" b="1"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just" fontAlgn="ctr"/>
                      <a:r>
                        <a:rPr lang="es-ES" sz="700" u="none" strike="noStrike">
                          <a:effectLst/>
                        </a:rPr>
                        <a:t>EVALUACIÓN CONOCIMIENTOS Y COMPRENSIONES ESENCIALES</a:t>
                      </a:r>
                      <a:endParaRPr lang="es-ES" sz="700" b="1"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700" u="none" strike="noStrike">
                          <a:effectLst/>
                        </a:rPr>
                        <a:t>10</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700" u="none" strike="noStrike">
                          <a:effectLst/>
                        </a:rPr>
                        <a:t> </a:t>
                      </a:r>
                      <a:endParaRPr lang="es-ES" sz="700" b="0" i="0" u="none" strike="noStrike">
                        <a:effectLst/>
                        <a:latin typeface="Arial" panose="020B0604020202020204" pitchFamily="34" charset="0"/>
                      </a:endParaRPr>
                    </a:p>
                  </a:txBody>
                  <a:tcPr marL="7298" marR="7298" marT="7298" marB="0" anchor="ctr"/>
                </a:tc>
                <a:tc>
                  <a:txBody>
                    <a:bodyPr/>
                    <a:lstStyle/>
                    <a:p>
                      <a:pPr algn="r" fontAlgn="ctr"/>
                      <a:r>
                        <a:rPr lang="es-ES" sz="700" u="none" strike="noStrike">
                          <a:effectLst/>
                        </a:rPr>
                        <a:t>0,0</a:t>
                      </a:r>
                      <a:endParaRPr lang="es-ES" sz="700" b="1" i="0" u="none" strike="noStrike">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02"/>
                  </a:ext>
                </a:extLst>
              </a:tr>
              <a:tr h="138583">
                <a:tc>
                  <a:txBody>
                    <a:bodyPr/>
                    <a:lstStyle/>
                    <a:p>
                      <a:pPr algn="ctr" fontAlgn="b"/>
                      <a:endParaRPr lang="es-ES" sz="800" b="1" i="0" u="none" strike="noStrike">
                        <a:solidFill>
                          <a:srgbClr val="D9D9D9"/>
                        </a:solidFill>
                        <a:effectLst/>
                        <a:latin typeface="Arial" panose="020B0604020202020204" pitchFamily="34" charset="0"/>
                      </a:endParaRPr>
                    </a:p>
                  </a:txBody>
                  <a:tcPr marL="7298" marR="7298" marT="7298" marB="0" anchor="b"/>
                </a:tc>
                <a:tc>
                  <a:txBody>
                    <a:bodyPr/>
                    <a:lstStyle/>
                    <a:p>
                      <a:pPr algn="l" fontAlgn="b"/>
                      <a:endParaRPr lang="es-ES" sz="800" b="1" i="0" u="none" strike="noStrike">
                        <a:effectLst/>
                        <a:latin typeface="Arial" panose="020B0604020202020204" pitchFamily="34" charset="0"/>
                      </a:endParaRPr>
                    </a:p>
                  </a:txBody>
                  <a:tcPr marL="7298" marR="7298" marT="7298" marB="0" anchor="b"/>
                </a:tc>
                <a:tc>
                  <a:txBody>
                    <a:bodyPr/>
                    <a:lstStyle/>
                    <a:p>
                      <a:pPr algn="l" fontAlgn="b"/>
                      <a:endParaRPr lang="es-ES" sz="800" b="1" i="0" u="none" strike="noStrike">
                        <a:effectLst/>
                        <a:latin typeface="Arial" panose="020B0604020202020204" pitchFamily="34" charset="0"/>
                      </a:endParaRPr>
                    </a:p>
                  </a:txBody>
                  <a:tcPr marL="7298" marR="7298" marT="7298" marB="0" anchor="b"/>
                </a:tc>
                <a:tc>
                  <a:txBody>
                    <a:bodyPr/>
                    <a:lstStyle/>
                    <a:p>
                      <a:pPr algn="ctr" fontAlgn="b"/>
                      <a:endParaRPr lang="es-ES" sz="800" b="1" i="0" u="none" strike="noStrike">
                        <a:effectLst/>
                        <a:latin typeface="Arial" panose="020B0604020202020204" pitchFamily="34" charset="0"/>
                      </a:endParaRPr>
                    </a:p>
                  </a:txBody>
                  <a:tcPr marL="7298" marR="7298" marT="7298" marB="0" anchor="b"/>
                </a:tc>
                <a:tc>
                  <a:txBody>
                    <a:bodyPr/>
                    <a:lstStyle/>
                    <a:p>
                      <a:pPr algn="r" fontAlgn="b"/>
                      <a:endParaRPr lang="es-ES" sz="800" b="0" i="0" u="none" strike="noStrike">
                        <a:effectLst/>
                        <a:latin typeface="Arial" panose="020B0604020202020204" pitchFamily="34" charset="0"/>
                      </a:endParaRPr>
                    </a:p>
                  </a:txBody>
                  <a:tcPr marL="7298" marR="7298" marT="7298" marB="0" anchor="b"/>
                </a:tc>
                <a:tc>
                  <a:txBody>
                    <a:bodyPr/>
                    <a:lstStyle/>
                    <a:p>
                      <a:pPr algn="r" fontAlgn="b"/>
                      <a:endParaRPr lang="es-ES" sz="800" b="0" i="0" u="none" strike="noStrike">
                        <a:effectLst/>
                        <a:latin typeface="Arial" panose="020B0604020202020204" pitchFamily="34" charset="0"/>
                      </a:endParaRPr>
                    </a:p>
                  </a:txBody>
                  <a:tcPr marL="7298" marR="7298" marT="7298" marB="0" anchor="b"/>
                </a:tc>
                <a:tc>
                  <a:txBody>
                    <a:bodyPr/>
                    <a:lstStyle/>
                    <a:p>
                      <a:pPr algn="r" fontAlgn="b"/>
                      <a:endParaRPr lang="es-ES" sz="800" b="0" i="0" u="none" strike="noStrike">
                        <a:effectLst/>
                        <a:latin typeface="Arial" panose="020B0604020202020204" pitchFamily="34" charset="0"/>
                      </a:endParaRPr>
                    </a:p>
                  </a:txBody>
                  <a:tcPr marL="7298" marR="7298" marT="7298" marB="0" anchor="b"/>
                </a:tc>
                <a:tc>
                  <a:txBody>
                    <a:bodyPr/>
                    <a:lstStyle/>
                    <a:p>
                      <a:pPr algn="r" fontAlgn="b"/>
                      <a:endParaRPr lang="es-ES" sz="800" b="0" i="0" u="none" strike="noStrike">
                        <a:effectLst/>
                        <a:latin typeface="Arial" panose="020B0604020202020204" pitchFamily="34" charset="0"/>
                      </a:endParaRPr>
                    </a:p>
                  </a:txBody>
                  <a:tcPr marL="7298" marR="7298" marT="7298" marB="0" anchor="b"/>
                </a:tc>
                <a:tc>
                  <a:txBody>
                    <a:bodyPr/>
                    <a:lstStyle/>
                    <a:p>
                      <a:pPr algn="r"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ctr" fontAlgn="ctr"/>
                      <a:endParaRPr lang="es-ES" sz="800" b="1"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03"/>
                  </a:ext>
                </a:extLst>
              </a:tr>
              <a:tr h="140893">
                <a:tc rowSpan="8" gridSpan="2">
                  <a:txBody>
                    <a:bodyPr/>
                    <a:lstStyle/>
                    <a:p>
                      <a:pPr algn="ctr" fontAlgn="ctr"/>
                      <a:r>
                        <a:rPr lang="es-ES" sz="800" u="none" strike="noStrike">
                          <a:effectLst/>
                        </a:rPr>
                        <a:t>Aspectos a Evaluar</a:t>
                      </a:r>
                      <a:endParaRPr lang="es-ES" sz="800" b="1" i="0" u="none" strike="noStrike">
                        <a:effectLst/>
                        <a:latin typeface="Arial" panose="020B0604020202020204" pitchFamily="34" charset="0"/>
                      </a:endParaRPr>
                    </a:p>
                  </a:txBody>
                  <a:tcPr marL="7298" marR="7298" marT="7298" marB="0" anchor="ctr"/>
                </a:tc>
                <a:tc rowSpan="8" hMerge="1">
                  <a:txBody>
                    <a:bodyPr/>
                    <a:lstStyle/>
                    <a:p>
                      <a:endParaRPr lang="es-ES"/>
                    </a:p>
                  </a:txBody>
                  <a:tcPr/>
                </a:tc>
                <a:tc gridSpan="2">
                  <a:txBody>
                    <a:bodyPr/>
                    <a:lstStyle/>
                    <a:p>
                      <a:pPr algn="l" fontAlgn="ctr"/>
                      <a:r>
                        <a:rPr lang="es-ES" sz="700" u="none" strike="noStrike">
                          <a:effectLst/>
                        </a:rPr>
                        <a:t>FORMACIÓN</a:t>
                      </a:r>
                      <a:endParaRPr lang="es-ES" sz="700" b="1"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6</a:t>
                      </a:r>
                      <a:endParaRPr lang="es-ES" sz="800" b="1"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gridSpan="4">
                  <a:txBody>
                    <a:bodyPr/>
                    <a:lstStyle/>
                    <a:p>
                      <a:pPr algn="ctr" fontAlgn="ctr"/>
                      <a:r>
                        <a:rPr lang="es-ES" sz="800" u="none" strike="noStrike">
                          <a:effectLst/>
                        </a:rPr>
                        <a:t>0,0</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4"/>
                  </a:ext>
                </a:extLst>
              </a:tr>
              <a:tr h="140893">
                <a:tc gridSpan="2" vMerge="1">
                  <a:txBody>
                    <a:bodyPr/>
                    <a:lstStyle/>
                    <a:p>
                      <a:endParaRPr lang="es-ES"/>
                    </a:p>
                  </a:txBody>
                  <a:tcPr/>
                </a:tc>
                <a:tc hMerge="1" vMerge="1">
                  <a:txBody>
                    <a:bodyPr/>
                    <a:lstStyle/>
                    <a:p>
                      <a:endParaRPr lang="es-ES"/>
                    </a:p>
                  </a:txBody>
                  <a:tcPr/>
                </a:tc>
                <a:tc gridSpan="2">
                  <a:txBody>
                    <a:bodyPr/>
                    <a:lstStyle/>
                    <a:p>
                      <a:pPr algn="l" fontAlgn="ctr"/>
                      <a:r>
                        <a:rPr lang="es-ES" sz="700" u="none" strike="noStrike">
                          <a:effectLst/>
                        </a:rPr>
                        <a:t>a. Normatividad en servicios </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1</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gridSpan="4">
                  <a:txBody>
                    <a:bodyPr/>
                    <a:lstStyle/>
                    <a:p>
                      <a:pPr algn="ctr" fontAlgn="ctr"/>
                      <a:r>
                        <a:rPr lang="es-ES" sz="800" u="none" strike="noStrike">
                          <a:effectLst/>
                        </a:rPr>
                        <a:t>0,0</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5"/>
                  </a:ext>
                </a:extLst>
              </a:tr>
              <a:tr h="140893">
                <a:tc gridSpan="2" vMerge="1">
                  <a:txBody>
                    <a:bodyPr/>
                    <a:lstStyle/>
                    <a:p>
                      <a:endParaRPr lang="es-ES"/>
                    </a:p>
                  </a:txBody>
                  <a:tcPr/>
                </a:tc>
                <a:tc hMerge="1" vMerge="1">
                  <a:txBody>
                    <a:bodyPr/>
                    <a:lstStyle/>
                    <a:p>
                      <a:endParaRPr lang="es-ES"/>
                    </a:p>
                  </a:txBody>
                  <a:tcPr/>
                </a:tc>
                <a:tc gridSpan="2">
                  <a:txBody>
                    <a:bodyPr/>
                    <a:lstStyle/>
                    <a:p>
                      <a:pPr algn="l" fontAlgn="ctr"/>
                      <a:r>
                        <a:rPr lang="es-ES" sz="700" u="none" strike="noStrike">
                          <a:effectLst/>
                        </a:rPr>
                        <a:t>a. Planeación estratégica </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1</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gridSpan="4">
                  <a:txBody>
                    <a:bodyPr/>
                    <a:lstStyle/>
                    <a:p>
                      <a:pPr algn="ctr" fontAlgn="ctr"/>
                      <a:r>
                        <a:rPr lang="es-ES" sz="800" u="none" strike="noStrike">
                          <a:effectLst/>
                        </a:rPr>
                        <a:t>0,0</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6"/>
                  </a:ext>
                </a:extLst>
              </a:tr>
              <a:tr h="140893">
                <a:tc gridSpan="2" vMerge="1">
                  <a:txBody>
                    <a:bodyPr/>
                    <a:lstStyle/>
                    <a:p>
                      <a:endParaRPr lang="es-ES"/>
                    </a:p>
                  </a:txBody>
                  <a:tcPr/>
                </a:tc>
                <a:tc hMerge="1" vMerge="1">
                  <a:txBody>
                    <a:bodyPr/>
                    <a:lstStyle/>
                    <a:p>
                      <a:endParaRPr lang="es-ES"/>
                    </a:p>
                  </a:txBody>
                  <a:tcPr/>
                </a:tc>
                <a:tc gridSpan="2">
                  <a:txBody>
                    <a:bodyPr/>
                    <a:lstStyle/>
                    <a:p>
                      <a:pPr algn="l" fontAlgn="ctr"/>
                      <a:r>
                        <a:rPr lang="es-ES" sz="700" u="none" strike="noStrike">
                          <a:effectLst/>
                        </a:rPr>
                        <a:t>c. Indicadores de gestión </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1</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gridSpan="4">
                  <a:txBody>
                    <a:bodyPr/>
                    <a:lstStyle/>
                    <a:p>
                      <a:pPr algn="ctr" fontAlgn="ctr"/>
                      <a:r>
                        <a:rPr lang="es-ES" sz="800" u="none" strike="noStrike">
                          <a:effectLst/>
                        </a:rPr>
                        <a:t>0,0</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7"/>
                  </a:ext>
                </a:extLst>
              </a:tr>
              <a:tr h="236650">
                <a:tc gridSpan="2" vMerge="1">
                  <a:txBody>
                    <a:bodyPr/>
                    <a:lstStyle/>
                    <a:p>
                      <a:endParaRPr lang="es-ES"/>
                    </a:p>
                  </a:txBody>
                  <a:tcPr/>
                </a:tc>
                <a:tc hMerge="1" vMerge="1">
                  <a:txBody>
                    <a:bodyPr/>
                    <a:lstStyle/>
                    <a:p>
                      <a:endParaRPr lang="es-ES"/>
                    </a:p>
                  </a:txBody>
                  <a:tcPr/>
                </a:tc>
                <a:tc gridSpan="2">
                  <a:txBody>
                    <a:bodyPr/>
                    <a:lstStyle/>
                    <a:p>
                      <a:pPr algn="l" fontAlgn="ctr"/>
                      <a:r>
                        <a:rPr lang="es-ES" sz="700" u="none" strike="noStrike">
                          <a:effectLst/>
                        </a:rPr>
                        <a:t>d. Reglamento técnico  del sector de agua potable y saneamiento básico </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1</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gridSpan="4">
                  <a:txBody>
                    <a:bodyPr/>
                    <a:lstStyle/>
                    <a:p>
                      <a:pPr algn="ctr" fontAlgn="ctr"/>
                      <a:r>
                        <a:rPr lang="es-ES" sz="800" u="none" strike="noStrike">
                          <a:effectLst/>
                        </a:rPr>
                        <a:t>0,0</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8"/>
                  </a:ext>
                </a:extLst>
              </a:tr>
              <a:tr h="140893">
                <a:tc gridSpan="2" vMerge="1">
                  <a:txBody>
                    <a:bodyPr/>
                    <a:lstStyle/>
                    <a:p>
                      <a:endParaRPr lang="es-ES"/>
                    </a:p>
                  </a:txBody>
                  <a:tcPr/>
                </a:tc>
                <a:tc hMerge="1" vMerge="1">
                  <a:txBody>
                    <a:bodyPr/>
                    <a:lstStyle/>
                    <a:p>
                      <a:endParaRPr lang="es-ES"/>
                    </a:p>
                  </a:txBody>
                  <a:tcPr/>
                </a:tc>
                <a:tc gridSpan="2">
                  <a:txBody>
                    <a:bodyPr/>
                    <a:lstStyle/>
                    <a:p>
                      <a:pPr algn="l" fontAlgn="ctr"/>
                      <a:r>
                        <a:rPr lang="es-ES" sz="700" u="none" strike="noStrike" dirty="0">
                          <a:effectLst/>
                        </a:rPr>
                        <a:t>e. Regulación Tarifaria</a:t>
                      </a:r>
                      <a:endParaRPr lang="es-ES" sz="700" b="0" i="0" u="none" strike="noStrike" dirty="0">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1</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09"/>
                  </a:ext>
                </a:extLst>
              </a:tr>
              <a:tr h="140893">
                <a:tc gridSpan="2" vMerge="1">
                  <a:txBody>
                    <a:bodyPr/>
                    <a:lstStyle/>
                    <a:p>
                      <a:endParaRPr lang="es-ES"/>
                    </a:p>
                  </a:txBody>
                  <a:tcPr/>
                </a:tc>
                <a:tc hMerge="1" vMerge="1">
                  <a:txBody>
                    <a:bodyPr/>
                    <a:lstStyle/>
                    <a:p>
                      <a:endParaRPr lang="es-ES"/>
                    </a:p>
                  </a:txBody>
                  <a:tcPr/>
                </a:tc>
                <a:tc gridSpan="2">
                  <a:txBody>
                    <a:bodyPr/>
                    <a:lstStyle/>
                    <a:p>
                      <a:pPr algn="l" fontAlgn="ctr"/>
                      <a:r>
                        <a:rPr lang="es-ES" sz="700" u="none" strike="noStrike">
                          <a:effectLst/>
                        </a:rPr>
                        <a:t>a. Sistema de gestión </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0,5</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10"/>
                  </a:ext>
                </a:extLst>
              </a:tr>
              <a:tr h="140893">
                <a:tc gridSpan="2" vMerge="1">
                  <a:txBody>
                    <a:bodyPr/>
                    <a:lstStyle/>
                    <a:p>
                      <a:endParaRPr lang="es-ES"/>
                    </a:p>
                  </a:txBody>
                  <a:tcPr/>
                </a:tc>
                <a:tc hMerge="1" vMerge="1">
                  <a:txBody>
                    <a:bodyPr/>
                    <a:lstStyle/>
                    <a:p>
                      <a:endParaRPr lang="es-ES"/>
                    </a:p>
                  </a:txBody>
                  <a:tcPr/>
                </a:tc>
                <a:tc gridSpan="2">
                  <a:txBody>
                    <a:bodyPr/>
                    <a:lstStyle/>
                    <a:p>
                      <a:pPr algn="l" fontAlgn="ctr"/>
                      <a:r>
                        <a:rPr lang="es-ES" sz="700" u="none" strike="noStrike">
                          <a:effectLst/>
                        </a:rPr>
                        <a:t>g. Ofimática </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0,5</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11"/>
                  </a:ext>
                </a:extLst>
              </a:tr>
              <a:tr h="140893">
                <a:tc>
                  <a:txBody>
                    <a:bodyPr/>
                    <a:lstStyle/>
                    <a:p>
                      <a:pPr algn="ctr" fontAlgn="ctr"/>
                      <a:endParaRPr lang="es-ES" sz="800" b="1" i="0" u="none" strike="noStrike">
                        <a:effectLst/>
                        <a:latin typeface="Arial" panose="020B0604020202020204" pitchFamily="34" charset="0"/>
                      </a:endParaRPr>
                    </a:p>
                  </a:txBody>
                  <a:tcPr marL="7298" marR="7298" marT="7298" marB="0" anchor="ctr"/>
                </a:tc>
                <a:tc>
                  <a:txBody>
                    <a:bodyPr/>
                    <a:lstStyle/>
                    <a:p>
                      <a:pPr algn="ctr" fontAlgn="ctr"/>
                      <a:endParaRPr lang="es-ES" sz="800" b="1" i="0" u="none" strike="noStrike">
                        <a:effectLst/>
                        <a:latin typeface="Arial" panose="020B0604020202020204" pitchFamily="34" charset="0"/>
                      </a:endParaRPr>
                    </a:p>
                  </a:txBody>
                  <a:tcPr marL="7298" marR="7298" marT="7298" marB="0" anchor="ctr"/>
                </a:tc>
                <a:tc>
                  <a:txBody>
                    <a:bodyPr/>
                    <a:lstStyle/>
                    <a:p>
                      <a:pPr algn="l" fontAlgn="ctr"/>
                      <a:endParaRPr lang="es-ES" sz="700" b="0" i="0" u="none" strike="noStrike">
                        <a:effectLst/>
                        <a:latin typeface="Arial" panose="020B0604020202020204" pitchFamily="34" charset="0"/>
                      </a:endParaRPr>
                    </a:p>
                  </a:txBody>
                  <a:tcPr marL="7298" marR="7298" marT="7298" marB="0" anchor="ctr"/>
                </a:tc>
                <a:tc>
                  <a:txBody>
                    <a:bodyPr/>
                    <a:lstStyle/>
                    <a:p>
                      <a:pPr algn="l" fontAlgn="ctr"/>
                      <a:endParaRPr lang="es-ES" sz="700" b="0" i="0" u="none" strike="noStrike">
                        <a:effectLst/>
                        <a:latin typeface="Arial" panose="020B0604020202020204" pitchFamily="34" charset="0"/>
                      </a:endParaRPr>
                    </a:p>
                  </a:txBody>
                  <a:tcPr marL="7298" marR="7298" marT="7298" marB="0" anchor="ctr"/>
                </a:tc>
                <a:tc gridSpan="2">
                  <a:txBody>
                    <a:bodyPr/>
                    <a:lstStyle/>
                    <a:p>
                      <a:pPr algn="ctr" fontAlgn="ctr"/>
                      <a:r>
                        <a:rPr lang="es-ES" sz="800" u="none" strike="noStrike">
                          <a:effectLst/>
                        </a:rPr>
                        <a:t>6</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12"/>
                  </a:ext>
                </a:extLst>
              </a:tr>
              <a:tr h="140893">
                <a:tc>
                  <a:txBody>
                    <a:bodyPr/>
                    <a:lstStyle/>
                    <a:p>
                      <a:pPr algn="ctr" fontAlgn="ctr"/>
                      <a:endParaRPr lang="es-ES" sz="800" b="1" i="0" u="none" strike="noStrike">
                        <a:effectLst/>
                        <a:latin typeface="Arial" panose="020B0604020202020204" pitchFamily="34" charset="0"/>
                      </a:endParaRPr>
                    </a:p>
                  </a:txBody>
                  <a:tcPr marL="7298" marR="7298" marT="7298" marB="0" anchor="ctr"/>
                </a:tc>
                <a:tc>
                  <a:txBody>
                    <a:bodyPr/>
                    <a:lstStyle/>
                    <a:p>
                      <a:pPr algn="ctr" fontAlgn="ctr"/>
                      <a:endParaRPr lang="es-ES" sz="800" b="1" i="0" u="none" strike="noStrike">
                        <a:effectLst/>
                        <a:latin typeface="Arial" panose="020B0604020202020204" pitchFamily="34" charset="0"/>
                      </a:endParaRPr>
                    </a:p>
                  </a:txBody>
                  <a:tcPr marL="7298" marR="7298" marT="7298" marB="0" anchor="ctr"/>
                </a:tc>
                <a:tc>
                  <a:txBody>
                    <a:bodyPr/>
                    <a:lstStyle/>
                    <a:p>
                      <a:pPr algn="l" fontAlgn="ctr"/>
                      <a:endParaRPr lang="es-ES" sz="700" b="0" i="0" u="none" strike="noStrike">
                        <a:effectLst/>
                        <a:latin typeface="Arial" panose="020B0604020202020204" pitchFamily="34" charset="0"/>
                      </a:endParaRPr>
                    </a:p>
                  </a:txBody>
                  <a:tcPr marL="7298" marR="7298" marT="7298" marB="0" anchor="ctr"/>
                </a:tc>
                <a:tc>
                  <a:txBody>
                    <a:bodyPr/>
                    <a:lstStyle/>
                    <a:p>
                      <a:pPr algn="l" fontAlgn="ctr"/>
                      <a:endParaRPr lang="es-ES" sz="7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a:txBody>
                    <a:bodyPr/>
                    <a:lstStyle/>
                    <a:p>
                      <a:pPr algn="l"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dirty="0">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13"/>
                  </a:ext>
                </a:extLst>
              </a:tr>
              <a:tr h="250477">
                <a:tc rowSpan="2" gridSpan="2">
                  <a:txBody>
                    <a:bodyPr/>
                    <a:lstStyle/>
                    <a:p>
                      <a:pPr algn="ctr" fontAlgn="ctr"/>
                      <a:r>
                        <a:rPr lang="es-ES" sz="800" u="none" strike="noStrike">
                          <a:effectLst/>
                        </a:rPr>
                        <a:t>Aspectos a Evaluar</a:t>
                      </a:r>
                      <a:endParaRPr lang="es-ES" sz="800" b="1" i="0" u="none" strike="noStrike">
                        <a:effectLst/>
                        <a:latin typeface="Arial" panose="020B0604020202020204" pitchFamily="34" charset="0"/>
                      </a:endParaRPr>
                    </a:p>
                  </a:txBody>
                  <a:tcPr marL="7298" marR="7298" marT="7298" marB="0" anchor="ctr"/>
                </a:tc>
                <a:tc rowSpan="2" hMerge="1">
                  <a:txBody>
                    <a:bodyPr/>
                    <a:lstStyle/>
                    <a:p>
                      <a:endParaRPr lang="es-ES"/>
                    </a:p>
                  </a:txBody>
                  <a:tcPr/>
                </a:tc>
                <a:tc gridSpan="2">
                  <a:txBody>
                    <a:bodyPr/>
                    <a:lstStyle/>
                    <a:p>
                      <a:pPr algn="l" fontAlgn="ctr"/>
                      <a:r>
                        <a:rPr lang="es-ES" sz="700" u="none" strike="noStrike">
                          <a:effectLst/>
                        </a:rPr>
                        <a:t>EDUACIÓN</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2</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14"/>
                  </a:ext>
                </a:extLst>
              </a:tr>
              <a:tr h="266131">
                <a:tc gridSpan="2" vMerge="1">
                  <a:txBody>
                    <a:bodyPr/>
                    <a:lstStyle/>
                    <a:p>
                      <a:endParaRPr lang="es-ES"/>
                    </a:p>
                  </a:txBody>
                  <a:tcPr/>
                </a:tc>
                <a:tc hMerge="1" vMerge="1">
                  <a:txBody>
                    <a:bodyPr/>
                    <a:lstStyle/>
                    <a:p>
                      <a:endParaRPr lang="es-ES"/>
                    </a:p>
                  </a:txBody>
                  <a:tcPr/>
                </a:tc>
                <a:tc gridSpan="2">
                  <a:txBody>
                    <a:bodyPr/>
                    <a:lstStyle/>
                    <a:p>
                      <a:pPr algn="l" fontAlgn="ctr"/>
                      <a:r>
                        <a:rPr lang="es-ES" sz="700" u="none" strike="noStrike">
                          <a:effectLst/>
                        </a:rPr>
                        <a:t>TECNICOEN ADMINISTRACION DE EMPRESAS</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2</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15"/>
                  </a:ext>
                </a:extLst>
              </a:tr>
              <a:tr h="140893">
                <a:tc>
                  <a:txBody>
                    <a:bodyPr/>
                    <a:lstStyle/>
                    <a:p>
                      <a:pPr algn="ctr" fontAlgn="ctr"/>
                      <a:endParaRPr lang="es-ES" sz="800" b="1" i="0" u="none" strike="noStrike">
                        <a:effectLst/>
                        <a:latin typeface="Arial" panose="020B0604020202020204" pitchFamily="34" charset="0"/>
                      </a:endParaRPr>
                    </a:p>
                  </a:txBody>
                  <a:tcPr marL="7298" marR="7298" marT="7298" marB="0" anchor="ctr"/>
                </a:tc>
                <a:tc>
                  <a:txBody>
                    <a:bodyPr/>
                    <a:lstStyle/>
                    <a:p>
                      <a:pPr algn="ctr" fontAlgn="ctr"/>
                      <a:endParaRPr lang="es-ES" sz="800" b="1" i="0" u="none" strike="noStrike">
                        <a:effectLst/>
                        <a:latin typeface="Arial" panose="020B0604020202020204" pitchFamily="34" charset="0"/>
                      </a:endParaRPr>
                    </a:p>
                  </a:txBody>
                  <a:tcPr marL="7298" marR="7298" marT="7298" marB="0" anchor="ctr"/>
                </a:tc>
                <a:tc>
                  <a:txBody>
                    <a:bodyPr/>
                    <a:lstStyle/>
                    <a:p>
                      <a:pPr algn="l" fontAlgn="ctr"/>
                      <a:endParaRPr lang="es-ES" sz="700" b="0" i="0" u="none" strike="noStrike">
                        <a:effectLst/>
                        <a:latin typeface="Arial" panose="020B0604020202020204" pitchFamily="34" charset="0"/>
                      </a:endParaRPr>
                    </a:p>
                  </a:txBody>
                  <a:tcPr marL="7298" marR="7298" marT="7298" marB="0" anchor="ctr"/>
                </a:tc>
                <a:tc>
                  <a:txBody>
                    <a:bodyPr/>
                    <a:lstStyle/>
                    <a:p>
                      <a:pPr algn="l" fontAlgn="ctr"/>
                      <a:endParaRPr lang="es-ES" sz="700" b="0" i="0" u="none" strike="noStrike">
                        <a:effectLst/>
                        <a:latin typeface="Arial" panose="020B0604020202020204" pitchFamily="34" charset="0"/>
                      </a:endParaRPr>
                    </a:p>
                  </a:txBody>
                  <a:tcPr marL="7298" marR="7298" marT="7298" marB="0" anchor="ctr"/>
                </a:tc>
                <a:tc gridSpan="2">
                  <a:txBody>
                    <a:bodyPr/>
                    <a:lstStyle/>
                    <a:p>
                      <a:pPr algn="ctr" fontAlgn="ctr"/>
                      <a:r>
                        <a:rPr lang="es-ES" sz="800" u="none" strike="noStrike">
                          <a:effectLst/>
                        </a:rPr>
                        <a:t>4</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tc>
                  <a:txBody>
                    <a:bodyPr/>
                    <a:lstStyle/>
                    <a:p>
                      <a:pPr algn="ctr" fontAlgn="ctr"/>
                      <a:endParaRPr lang="es-ES" sz="800" b="0"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16"/>
                  </a:ext>
                </a:extLst>
              </a:tr>
              <a:tr h="195685">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extLst>
                  <a:ext uri="{0D108BD9-81ED-4DB2-BD59-A6C34878D82A}">
                    <a16:rowId xmlns:a16="http://schemas.microsoft.com/office/drawing/2014/main" val="10017"/>
                  </a:ext>
                </a:extLst>
              </a:tr>
              <a:tr h="156548">
                <a:tc gridSpan="4">
                  <a:txBody>
                    <a:bodyPr/>
                    <a:lstStyle/>
                    <a:p>
                      <a:pPr algn="ctr" fontAlgn="ctr"/>
                      <a:r>
                        <a:rPr lang="es-ES" sz="700" u="none" strike="noStrike">
                          <a:effectLst/>
                        </a:rPr>
                        <a:t>FACTOR DE EVALUACIÓN</a:t>
                      </a:r>
                      <a:endParaRPr lang="es-ES" sz="700" b="1" i="0" u="none" strike="noStrike">
                        <a:solidFill>
                          <a:srgbClr val="FFFFFF"/>
                        </a:solidFill>
                        <a:effectLst/>
                        <a:latin typeface="Arial" panose="020B0604020202020204" pitchFamily="34" charset="0"/>
                      </a:endParaRPr>
                    </a:p>
                  </a:txBody>
                  <a:tcPr marL="7298" marR="7298" marT="7298"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algn="ctr" fontAlgn="ctr"/>
                      <a:r>
                        <a:rPr lang="es-ES" sz="700" u="none" strike="noStrike">
                          <a:effectLst/>
                        </a:rPr>
                        <a:t>PONDERADO</a:t>
                      </a:r>
                      <a:endParaRPr lang="es-ES" sz="700" b="1" i="0" u="none" strike="noStrike">
                        <a:solidFill>
                          <a:srgbClr val="FFFFFF"/>
                        </a:solidFill>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tc>
                  <a:txBody>
                    <a:bodyPr/>
                    <a:lstStyle/>
                    <a:p>
                      <a:pPr algn="l" fontAlgn="ctr"/>
                      <a:r>
                        <a:rPr lang="es-ES" sz="700" u="none" strike="noStrike">
                          <a:effectLst/>
                        </a:rPr>
                        <a:t> </a:t>
                      </a:r>
                      <a:endParaRPr lang="es-ES" sz="700" b="1" i="0" u="none" strike="noStrike">
                        <a:solidFill>
                          <a:srgbClr val="FFFFFF"/>
                        </a:solidFill>
                        <a:effectLst/>
                        <a:latin typeface="Arial" panose="020B0604020202020204" pitchFamily="34" charset="0"/>
                      </a:endParaRPr>
                    </a:p>
                  </a:txBody>
                  <a:tcPr marL="7298" marR="7298" marT="7298" marB="0" anchor="ctr"/>
                </a:tc>
                <a:extLst>
                  <a:ext uri="{0D108BD9-81ED-4DB2-BD59-A6C34878D82A}">
                    <a16:rowId xmlns:a16="http://schemas.microsoft.com/office/drawing/2014/main" val="10018"/>
                  </a:ext>
                </a:extLst>
              </a:tr>
              <a:tr h="138583">
                <a:tc>
                  <a:txBody>
                    <a:bodyPr/>
                    <a:lstStyle/>
                    <a:p>
                      <a:pPr algn="l" fontAlgn="b"/>
                      <a:r>
                        <a:rPr lang="es-ES" sz="800" u="none" strike="noStrike">
                          <a:effectLst/>
                        </a:rPr>
                        <a:t> </a:t>
                      </a:r>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tc>
                  <a:txBody>
                    <a:bodyPr/>
                    <a:lstStyle/>
                    <a:p>
                      <a:pPr algn="l" fontAlgn="b"/>
                      <a:endParaRPr lang="es-ES" sz="800" b="0" i="0" u="none" strike="noStrike">
                        <a:effectLst/>
                        <a:latin typeface="Arial" panose="020B0604020202020204" pitchFamily="34" charset="0"/>
                      </a:endParaRPr>
                    </a:p>
                  </a:txBody>
                  <a:tcPr marL="7298" marR="7298" marT="7298" marB="0" anchor="b"/>
                </a:tc>
                <a:extLst>
                  <a:ext uri="{0D108BD9-81ED-4DB2-BD59-A6C34878D82A}">
                    <a16:rowId xmlns:a16="http://schemas.microsoft.com/office/drawing/2014/main" val="10019"/>
                  </a:ext>
                </a:extLst>
              </a:tr>
              <a:tr h="273959">
                <a:tc gridSpan="2">
                  <a:txBody>
                    <a:bodyPr/>
                    <a:lstStyle/>
                    <a:p>
                      <a:pPr algn="ctr" fontAlgn="ctr"/>
                      <a:r>
                        <a:rPr lang="es-ES" sz="700" u="none" strike="noStrike">
                          <a:effectLst/>
                        </a:rPr>
                        <a:t>FACTOR IV</a:t>
                      </a:r>
                      <a:endParaRPr lang="es-ES" sz="700" b="1"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just" fontAlgn="ctr"/>
                      <a:r>
                        <a:rPr lang="es-ES" sz="700" u="none" strike="noStrike">
                          <a:effectLst/>
                        </a:rPr>
                        <a:t>CERTIFICACION NORMAS DE COMPETENCIA LABORAL APLICABLES</a:t>
                      </a:r>
                      <a:endParaRPr lang="es-ES" sz="700" b="1"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700" u="none" strike="noStrike">
                          <a:effectLst/>
                        </a:rPr>
                        <a:t>10</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700" u="none" strike="noStrike">
                          <a:effectLst/>
                        </a:rPr>
                        <a:t> </a:t>
                      </a:r>
                      <a:endParaRPr lang="es-ES" sz="700" b="0" i="0" u="none" strike="noStrike">
                        <a:effectLst/>
                        <a:latin typeface="Arial" panose="020B0604020202020204" pitchFamily="34" charset="0"/>
                      </a:endParaRPr>
                    </a:p>
                  </a:txBody>
                  <a:tcPr marL="7298" marR="7298" marT="7298" marB="0" anchor="ctr"/>
                </a:tc>
                <a:tc gridSpan="2">
                  <a:txBody>
                    <a:bodyPr/>
                    <a:lstStyle/>
                    <a:p>
                      <a:pPr algn="ctr" fontAlgn="ctr"/>
                      <a:r>
                        <a:rPr lang="es-ES" sz="700" u="none" strike="noStrike">
                          <a:effectLst/>
                        </a:rPr>
                        <a:t>0,0</a:t>
                      </a:r>
                      <a:endParaRPr lang="es-ES" sz="700" b="1"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700" u="none" strike="noStrike">
                          <a:effectLst/>
                        </a:rPr>
                        <a:t> </a:t>
                      </a:r>
                      <a:endParaRPr lang="es-ES" sz="700" b="1" i="0" u="none" strike="noStrike">
                        <a:effectLst/>
                        <a:latin typeface="Arial" panose="020B0604020202020204" pitchFamily="34" charset="0"/>
                      </a:endParaRPr>
                    </a:p>
                  </a:txBody>
                  <a:tcPr marL="7298" marR="7298" marT="7298" marB="0" anchor="ctr"/>
                </a:tc>
                <a:tc hMerge="1">
                  <a:txBody>
                    <a:bodyPr/>
                    <a:lstStyle/>
                    <a:p>
                      <a:endParaRPr lang="es-ES"/>
                    </a:p>
                  </a:txBody>
                  <a:tcPr/>
                </a:tc>
                <a:extLst>
                  <a:ext uri="{0D108BD9-81ED-4DB2-BD59-A6C34878D82A}">
                    <a16:rowId xmlns:a16="http://schemas.microsoft.com/office/drawing/2014/main" val="10020"/>
                  </a:ext>
                </a:extLst>
              </a:tr>
              <a:tr h="122239">
                <a:tc>
                  <a:txBody>
                    <a:bodyPr/>
                    <a:lstStyle/>
                    <a:p>
                      <a:pPr algn="ctr" fontAlgn="ctr"/>
                      <a:endParaRPr lang="es-ES" sz="700" b="1" i="0" u="none" strike="noStrike">
                        <a:effectLst/>
                        <a:latin typeface="Arial" panose="020B0604020202020204" pitchFamily="34" charset="0"/>
                      </a:endParaRPr>
                    </a:p>
                  </a:txBody>
                  <a:tcPr marL="7298" marR="7298" marT="7298" marB="0" anchor="ctr"/>
                </a:tc>
                <a:tc>
                  <a:txBody>
                    <a:bodyPr/>
                    <a:lstStyle/>
                    <a:p>
                      <a:pPr algn="ctr" fontAlgn="ctr"/>
                      <a:endParaRPr lang="es-ES" sz="700" b="1" i="0" u="none" strike="noStrike">
                        <a:effectLst/>
                        <a:latin typeface="Arial" panose="020B0604020202020204" pitchFamily="34" charset="0"/>
                      </a:endParaRPr>
                    </a:p>
                  </a:txBody>
                  <a:tcPr marL="7298" marR="7298" marT="7298" marB="0" anchor="ctr"/>
                </a:tc>
                <a:tc>
                  <a:txBody>
                    <a:bodyPr/>
                    <a:lstStyle/>
                    <a:p>
                      <a:pPr algn="just" fontAlgn="ctr"/>
                      <a:endParaRPr lang="es-ES" sz="700" b="1" i="0" u="none" strike="noStrike">
                        <a:effectLst/>
                        <a:latin typeface="Arial" panose="020B0604020202020204" pitchFamily="34" charset="0"/>
                      </a:endParaRPr>
                    </a:p>
                  </a:txBody>
                  <a:tcPr marL="7298" marR="7298" marT="7298" marB="0" anchor="ctr"/>
                </a:tc>
                <a:tc>
                  <a:txBody>
                    <a:bodyPr/>
                    <a:lstStyle/>
                    <a:p>
                      <a:pPr algn="just" fontAlgn="ctr"/>
                      <a:endParaRPr lang="es-ES" sz="700" b="1" i="0" u="none" strike="noStrike">
                        <a:effectLst/>
                        <a:latin typeface="Arial" panose="020B0604020202020204" pitchFamily="34" charset="0"/>
                      </a:endParaRPr>
                    </a:p>
                  </a:txBody>
                  <a:tcPr marL="7298" marR="7298" marT="7298" marB="0" anchor="ctr"/>
                </a:tc>
                <a:tc>
                  <a:txBody>
                    <a:bodyPr/>
                    <a:lstStyle/>
                    <a:p>
                      <a:pPr algn="ctr" fontAlgn="ctr"/>
                      <a:endParaRPr lang="es-ES" sz="700" b="0" i="0" u="none" strike="noStrike">
                        <a:effectLst/>
                        <a:latin typeface="Arial" panose="020B0604020202020204" pitchFamily="34" charset="0"/>
                      </a:endParaRPr>
                    </a:p>
                  </a:txBody>
                  <a:tcPr marL="7298" marR="7298" marT="7298" marB="0" anchor="ctr"/>
                </a:tc>
                <a:tc>
                  <a:txBody>
                    <a:bodyPr/>
                    <a:lstStyle/>
                    <a:p>
                      <a:pPr algn="ctr" fontAlgn="ctr"/>
                      <a:endParaRPr lang="es-ES" sz="700" b="0" i="0" u="none" strike="noStrike">
                        <a:effectLst/>
                        <a:latin typeface="Arial" panose="020B0604020202020204" pitchFamily="34" charset="0"/>
                      </a:endParaRPr>
                    </a:p>
                  </a:txBody>
                  <a:tcPr marL="7298" marR="7298" marT="7298" marB="0" anchor="ctr"/>
                </a:tc>
                <a:tc>
                  <a:txBody>
                    <a:bodyPr/>
                    <a:lstStyle/>
                    <a:p>
                      <a:pPr algn="l" fontAlgn="ctr"/>
                      <a:endParaRPr lang="es-ES" sz="700" b="0" i="0" u="none" strike="noStrike">
                        <a:effectLst/>
                        <a:latin typeface="Arial" panose="020B0604020202020204" pitchFamily="34" charset="0"/>
                      </a:endParaRPr>
                    </a:p>
                  </a:txBody>
                  <a:tcPr marL="7298" marR="7298" marT="7298" marB="0" anchor="ctr"/>
                </a:tc>
                <a:tc>
                  <a:txBody>
                    <a:bodyPr/>
                    <a:lstStyle/>
                    <a:p>
                      <a:pPr algn="l" fontAlgn="ctr"/>
                      <a:endParaRPr lang="es-ES" sz="700" b="1" i="0" u="none" strike="noStrike">
                        <a:effectLst/>
                        <a:latin typeface="Arial" panose="020B0604020202020204" pitchFamily="34" charset="0"/>
                      </a:endParaRPr>
                    </a:p>
                  </a:txBody>
                  <a:tcPr marL="7298" marR="7298" marT="7298" marB="0" anchor="ctr"/>
                </a:tc>
                <a:tc>
                  <a:txBody>
                    <a:bodyPr/>
                    <a:lstStyle/>
                    <a:p>
                      <a:pPr algn="l" fontAlgn="ctr"/>
                      <a:endParaRPr lang="es-ES" sz="700" b="1" i="0" u="none" strike="noStrike">
                        <a:effectLst/>
                        <a:latin typeface="Arial" panose="020B0604020202020204" pitchFamily="34" charset="0"/>
                      </a:endParaRPr>
                    </a:p>
                  </a:txBody>
                  <a:tcPr marL="7298" marR="7298" marT="7298" marB="0" anchor="ctr"/>
                </a:tc>
                <a:tc>
                  <a:txBody>
                    <a:bodyPr/>
                    <a:lstStyle/>
                    <a:p>
                      <a:pPr algn="l" fontAlgn="ctr"/>
                      <a:endParaRPr lang="es-ES" sz="700" b="1" i="0" u="none" strike="noStrike">
                        <a:effectLst/>
                        <a:latin typeface="Arial" panose="020B0604020202020204" pitchFamily="34" charset="0"/>
                      </a:endParaRPr>
                    </a:p>
                  </a:txBody>
                  <a:tcPr marL="7298" marR="7298" marT="7298" marB="0" anchor="ctr"/>
                </a:tc>
                <a:tc>
                  <a:txBody>
                    <a:bodyPr/>
                    <a:lstStyle/>
                    <a:p>
                      <a:pPr algn="l" fontAlgn="ctr"/>
                      <a:endParaRPr lang="es-ES" sz="700" b="1" i="0" u="none" strike="noStrike">
                        <a:effectLst/>
                        <a:latin typeface="Arial" panose="020B0604020202020204" pitchFamily="34" charset="0"/>
                      </a:endParaRPr>
                    </a:p>
                  </a:txBody>
                  <a:tcPr marL="7298" marR="7298" marT="7298" marB="0" anchor="ctr"/>
                </a:tc>
                <a:extLst>
                  <a:ext uri="{0D108BD9-81ED-4DB2-BD59-A6C34878D82A}">
                    <a16:rowId xmlns:a16="http://schemas.microsoft.com/office/drawing/2014/main" val="10021"/>
                  </a:ext>
                </a:extLst>
              </a:tr>
              <a:tr h="530851">
                <a:tc rowSpan="2" gridSpan="2">
                  <a:txBody>
                    <a:bodyPr/>
                    <a:lstStyle/>
                    <a:p>
                      <a:pPr algn="l" fontAlgn="ctr"/>
                      <a:r>
                        <a:rPr lang="es-ES" sz="800" u="none" strike="noStrike">
                          <a:effectLst/>
                        </a:rPr>
                        <a:t>Normas y Competencias Laborales</a:t>
                      </a:r>
                      <a:endParaRPr lang="es-ES" sz="800" b="1" i="0" u="none" strike="noStrike">
                        <a:effectLst/>
                        <a:latin typeface="Arial" panose="020B0604020202020204" pitchFamily="34" charset="0"/>
                      </a:endParaRPr>
                    </a:p>
                  </a:txBody>
                  <a:tcPr marL="7298" marR="7298" marT="7298" marB="0" anchor="ctr"/>
                </a:tc>
                <a:tc rowSpan="2" hMerge="1">
                  <a:txBody>
                    <a:bodyPr/>
                    <a:lstStyle/>
                    <a:p>
                      <a:endParaRPr lang="es-ES"/>
                    </a:p>
                  </a:txBody>
                  <a:tcPr/>
                </a:tc>
                <a:tc gridSpan="2">
                  <a:txBody>
                    <a:bodyPr/>
                    <a:lstStyle/>
                    <a:p>
                      <a:pPr algn="l" fontAlgn="ctr"/>
                      <a:r>
                        <a:rPr lang="es-ES" sz="700" u="none" strike="noStrike">
                          <a:effectLst/>
                        </a:rPr>
                        <a:t>NORMAS COMPETENCIA LABORALES APLICABLES</a:t>
                      </a:r>
                      <a:endParaRPr lang="es-ES" sz="700" b="1"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10</a:t>
                      </a:r>
                      <a:endParaRPr lang="es-ES" sz="800" b="1"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1" i="0" u="none" strike="noStrike">
                        <a:effectLst/>
                        <a:latin typeface="Arial" panose="020B0604020202020204" pitchFamily="34" charset="0"/>
                      </a:endParaRPr>
                    </a:p>
                  </a:txBody>
                  <a:tcPr marL="7298" marR="7298" marT="7298" marB="0" anchor="ctr"/>
                </a:tc>
                <a:tc gridSpan="2">
                  <a:txBody>
                    <a:bodyPr/>
                    <a:lstStyle/>
                    <a:p>
                      <a:pPr algn="ctr" fontAlgn="ctr"/>
                      <a:r>
                        <a:rPr lang="es-ES" sz="800" u="none" strike="noStrike">
                          <a:effectLst/>
                        </a:rPr>
                        <a:t>Certifica SI/No</a:t>
                      </a:r>
                      <a:endParaRPr lang="es-ES" sz="800" b="1"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Valoración competencia</a:t>
                      </a:r>
                      <a:endParaRPr lang="es-ES" sz="800" b="1" i="0" u="none" strike="noStrike">
                        <a:effectLst/>
                        <a:latin typeface="Arial" panose="020B0604020202020204" pitchFamily="34" charset="0"/>
                      </a:endParaRPr>
                    </a:p>
                  </a:txBody>
                  <a:tcPr marL="7298" marR="7298" marT="7298" marB="0" anchor="ctr"/>
                </a:tc>
                <a:tc hMerge="1">
                  <a:txBody>
                    <a:bodyPr/>
                    <a:lstStyle/>
                    <a:p>
                      <a:endParaRPr lang="es-ES"/>
                    </a:p>
                  </a:txBody>
                  <a:tcPr/>
                </a:tc>
                <a:extLst>
                  <a:ext uri="{0D108BD9-81ED-4DB2-BD59-A6C34878D82A}">
                    <a16:rowId xmlns:a16="http://schemas.microsoft.com/office/drawing/2014/main" val="10022"/>
                  </a:ext>
                </a:extLst>
              </a:tr>
              <a:tr h="360061">
                <a:tc gridSpan="2" vMerge="1">
                  <a:txBody>
                    <a:bodyPr/>
                    <a:lstStyle/>
                    <a:p>
                      <a:endParaRPr lang="es-ES"/>
                    </a:p>
                  </a:txBody>
                  <a:tcPr/>
                </a:tc>
                <a:tc hMerge="1" vMerge="1">
                  <a:txBody>
                    <a:bodyPr/>
                    <a:lstStyle/>
                    <a:p>
                      <a:endParaRPr lang="es-ES"/>
                    </a:p>
                  </a:txBody>
                  <a:tcPr/>
                </a:tc>
                <a:tc gridSpan="2">
                  <a:txBody>
                    <a:bodyPr/>
                    <a:lstStyle/>
                    <a:p>
                      <a:pPr algn="l" fontAlgn="ctr"/>
                      <a:r>
                        <a:rPr lang="es-ES" sz="700" u="none" strike="noStrike">
                          <a:effectLst/>
                        </a:rPr>
                        <a:t>21000010008 Enfocar el desarrollo Organizlcional según criterios estratégicos</a:t>
                      </a:r>
                      <a:endParaRPr lang="es-ES" sz="7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10</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a:txBody>
                    <a:bodyPr/>
                    <a:lstStyle/>
                    <a:p>
                      <a:pPr algn="l"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gridSpan="2">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tc gridSpan="2">
                  <a:txBody>
                    <a:bodyPr/>
                    <a:lstStyle/>
                    <a:p>
                      <a:pPr algn="ctr" fontAlgn="ctr"/>
                      <a:r>
                        <a:rPr lang="es-ES" sz="800" u="none" strike="noStrike">
                          <a:effectLst/>
                        </a:rPr>
                        <a:t> </a:t>
                      </a:r>
                      <a:endParaRPr lang="es-ES" sz="800" b="0" i="0" u="none" strike="noStrike">
                        <a:effectLst/>
                        <a:latin typeface="Arial" panose="020B0604020202020204" pitchFamily="34" charset="0"/>
                      </a:endParaRPr>
                    </a:p>
                  </a:txBody>
                  <a:tcPr marL="7298" marR="7298" marT="7298" marB="0" anchor="ctr"/>
                </a:tc>
                <a:tc hMerge="1">
                  <a:txBody>
                    <a:bodyPr/>
                    <a:lstStyle/>
                    <a:p>
                      <a:endParaRPr lang="es-ES"/>
                    </a:p>
                  </a:txBody>
                  <a:tcPr/>
                </a:tc>
                <a:extLst>
                  <a:ext uri="{0D108BD9-81ED-4DB2-BD59-A6C34878D82A}">
                    <a16:rowId xmlns:a16="http://schemas.microsoft.com/office/drawing/2014/main" val="10023"/>
                  </a:ext>
                </a:extLst>
              </a:tr>
              <a:tr h="156548">
                <a:tc>
                  <a:txBody>
                    <a:bodyPr/>
                    <a:lstStyle/>
                    <a:p>
                      <a:pPr algn="ctr" fontAlgn="ctr"/>
                      <a:endParaRPr lang="es-ES" sz="700" b="1" i="0" u="none" strike="noStrike">
                        <a:effectLst/>
                        <a:latin typeface="Arial" panose="020B0604020202020204" pitchFamily="34" charset="0"/>
                      </a:endParaRPr>
                    </a:p>
                  </a:txBody>
                  <a:tcPr marL="7298" marR="7298" marT="7298" marB="0" anchor="ctr"/>
                </a:tc>
                <a:tc>
                  <a:txBody>
                    <a:bodyPr/>
                    <a:lstStyle/>
                    <a:p>
                      <a:pPr algn="ctr" fontAlgn="ctr"/>
                      <a:endParaRPr lang="es-ES" sz="700" b="1" i="0" u="none" strike="noStrike">
                        <a:effectLst/>
                        <a:latin typeface="Arial" panose="020B0604020202020204" pitchFamily="34" charset="0"/>
                      </a:endParaRPr>
                    </a:p>
                  </a:txBody>
                  <a:tcPr marL="7298" marR="7298" marT="7298" marB="0" anchor="ctr"/>
                </a:tc>
                <a:tc>
                  <a:txBody>
                    <a:bodyPr/>
                    <a:lstStyle/>
                    <a:p>
                      <a:pPr algn="just" fontAlgn="ctr"/>
                      <a:endParaRPr lang="es-ES" sz="700" b="1" i="0" u="none" strike="noStrike">
                        <a:effectLst/>
                        <a:latin typeface="Arial" panose="020B0604020202020204" pitchFamily="34" charset="0"/>
                      </a:endParaRPr>
                    </a:p>
                  </a:txBody>
                  <a:tcPr marL="7298" marR="7298" marT="7298" marB="0" anchor="ctr"/>
                </a:tc>
                <a:tc>
                  <a:txBody>
                    <a:bodyPr/>
                    <a:lstStyle/>
                    <a:p>
                      <a:pPr algn="just" fontAlgn="ctr"/>
                      <a:endParaRPr lang="es-ES" sz="700" b="1" i="0" u="none" strike="noStrike">
                        <a:effectLst/>
                        <a:latin typeface="Arial" panose="020B0604020202020204" pitchFamily="34" charset="0"/>
                      </a:endParaRPr>
                    </a:p>
                  </a:txBody>
                  <a:tcPr marL="7298" marR="7298" marT="7298" marB="0" anchor="ctr"/>
                </a:tc>
                <a:tc>
                  <a:txBody>
                    <a:bodyPr/>
                    <a:lstStyle/>
                    <a:p>
                      <a:pPr algn="ctr" fontAlgn="ctr"/>
                      <a:endParaRPr lang="es-ES" sz="700" b="0" i="0" u="none" strike="noStrike">
                        <a:effectLst/>
                        <a:latin typeface="Arial" panose="020B0604020202020204" pitchFamily="34" charset="0"/>
                      </a:endParaRPr>
                    </a:p>
                  </a:txBody>
                  <a:tcPr marL="7298" marR="7298" marT="7298" marB="0" anchor="ctr"/>
                </a:tc>
                <a:tc>
                  <a:txBody>
                    <a:bodyPr/>
                    <a:lstStyle/>
                    <a:p>
                      <a:pPr algn="ctr" fontAlgn="ctr"/>
                      <a:endParaRPr lang="es-ES" sz="700" b="0" i="0" u="none" strike="noStrike">
                        <a:effectLst/>
                        <a:latin typeface="Arial" panose="020B0604020202020204" pitchFamily="34" charset="0"/>
                      </a:endParaRPr>
                    </a:p>
                  </a:txBody>
                  <a:tcPr marL="7298" marR="7298" marT="7298" marB="0" anchor="ctr"/>
                </a:tc>
                <a:tc>
                  <a:txBody>
                    <a:bodyPr/>
                    <a:lstStyle/>
                    <a:p>
                      <a:pPr algn="l" fontAlgn="ctr"/>
                      <a:endParaRPr lang="es-ES" sz="700" b="0" i="0" u="none" strike="noStrike">
                        <a:effectLst/>
                        <a:latin typeface="Arial" panose="020B0604020202020204" pitchFamily="34" charset="0"/>
                      </a:endParaRPr>
                    </a:p>
                  </a:txBody>
                  <a:tcPr marL="7298" marR="7298" marT="7298" marB="0" anchor="ctr"/>
                </a:tc>
                <a:tc>
                  <a:txBody>
                    <a:bodyPr/>
                    <a:lstStyle/>
                    <a:p>
                      <a:pPr algn="l" fontAlgn="ctr"/>
                      <a:endParaRPr lang="es-ES" sz="700" b="1" i="0" u="none" strike="noStrike">
                        <a:effectLst/>
                        <a:latin typeface="Arial" panose="020B0604020202020204" pitchFamily="34" charset="0"/>
                      </a:endParaRPr>
                    </a:p>
                  </a:txBody>
                  <a:tcPr marL="7298" marR="7298" marT="7298" marB="0" anchor="ctr"/>
                </a:tc>
                <a:tc>
                  <a:txBody>
                    <a:bodyPr/>
                    <a:lstStyle/>
                    <a:p>
                      <a:pPr algn="l" fontAlgn="ctr"/>
                      <a:endParaRPr lang="es-ES" sz="700" b="1" i="0" u="none" strike="noStrike">
                        <a:effectLst/>
                        <a:latin typeface="Arial" panose="020B0604020202020204" pitchFamily="34" charset="0"/>
                      </a:endParaRPr>
                    </a:p>
                  </a:txBody>
                  <a:tcPr marL="7298" marR="7298" marT="7298" marB="0" anchor="ctr"/>
                </a:tc>
                <a:tc>
                  <a:txBody>
                    <a:bodyPr/>
                    <a:lstStyle/>
                    <a:p>
                      <a:pPr algn="l" fontAlgn="ctr"/>
                      <a:endParaRPr lang="es-ES" sz="700" b="1" i="0" u="none" strike="noStrike">
                        <a:effectLst/>
                        <a:latin typeface="Arial" panose="020B0604020202020204" pitchFamily="34" charset="0"/>
                      </a:endParaRPr>
                    </a:p>
                  </a:txBody>
                  <a:tcPr marL="7298" marR="7298" marT="7298" marB="0" anchor="ctr"/>
                </a:tc>
                <a:tc>
                  <a:txBody>
                    <a:bodyPr/>
                    <a:lstStyle/>
                    <a:p>
                      <a:pPr algn="l" fontAlgn="ctr"/>
                      <a:endParaRPr lang="es-ES" sz="700" b="1" i="0" u="none" strike="noStrike" dirty="0">
                        <a:effectLst/>
                        <a:latin typeface="Arial" panose="020B0604020202020204" pitchFamily="34" charset="0"/>
                      </a:endParaRPr>
                    </a:p>
                  </a:txBody>
                  <a:tcPr marL="7298" marR="7298" marT="7298" marB="0" anchor="ctr"/>
                </a:tc>
                <a:extLst>
                  <a:ext uri="{0D108BD9-81ED-4DB2-BD59-A6C34878D82A}">
                    <a16:rowId xmlns:a16="http://schemas.microsoft.com/office/drawing/2014/main" val="10024"/>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95482433"/>
              </p:ext>
            </p:extLst>
          </p:nvPr>
        </p:nvGraphicFramePr>
        <p:xfrm>
          <a:off x="5353050" y="1005653"/>
          <a:ext cx="4133849" cy="4798391"/>
        </p:xfrm>
        <a:graphic>
          <a:graphicData uri="http://schemas.openxmlformats.org/drawingml/2006/table">
            <a:tbl>
              <a:tblPr>
                <a:tableStyleId>{5C22544A-7EE6-4342-B048-85BDC9FD1C3A}</a:tableStyleId>
              </a:tblPr>
              <a:tblGrid>
                <a:gridCol w="131523">
                  <a:extLst>
                    <a:ext uri="{9D8B030D-6E8A-4147-A177-3AD203B41FA5}">
                      <a16:colId xmlns:a16="http://schemas.microsoft.com/office/drawing/2014/main" val="20000"/>
                    </a:ext>
                  </a:extLst>
                </a:gridCol>
                <a:gridCol w="330670">
                  <a:extLst>
                    <a:ext uri="{9D8B030D-6E8A-4147-A177-3AD203B41FA5}">
                      <a16:colId xmlns:a16="http://schemas.microsoft.com/office/drawing/2014/main" val="20001"/>
                    </a:ext>
                  </a:extLst>
                </a:gridCol>
                <a:gridCol w="217344">
                  <a:extLst>
                    <a:ext uri="{9D8B030D-6E8A-4147-A177-3AD203B41FA5}">
                      <a16:colId xmlns:a16="http://schemas.microsoft.com/office/drawing/2014/main" val="20002"/>
                    </a:ext>
                  </a:extLst>
                </a:gridCol>
                <a:gridCol w="1322539">
                  <a:extLst>
                    <a:ext uri="{9D8B030D-6E8A-4147-A177-3AD203B41FA5}">
                      <a16:colId xmlns:a16="http://schemas.microsoft.com/office/drawing/2014/main" val="20003"/>
                    </a:ext>
                  </a:extLst>
                </a:gridCol>
                <a:gridCol w="284967">
                  <a:extLst>
                    <a:ext uri="{9D8B030D-6E8A-4147-A177-3AD203B41FA5}">
                      <a16:colId xmlns:a16="http://schemas.microsoft.com/office/drawing/2014/main" val="20004"/>
                    </a:ext>
                  </a:extLst>
                </a:gridCol>
                <a:gridCol w="268528">
                  <a:extLst>
                    <a:ext uri="{9D8B030D-6E8A-4147-A177-3AD203B41FA5}">
                      <a16:colId xmlns:a16="http://schemas.microsoft.com/office/drawing/2014/main" val="20005"/>
                    </a:ext>
                  </a:extLst>
                </a:gridCol>
                <a:gridCol w="268528">
                  <a:extLst>
                    <a:ext uri="{9D8B030D-6E8A-4147-A177-3AD203B41FA5}">
                      <a16:colId xmlns:a16="http://schemas.microsoft.com/office/drawing/2014/main" val="20006"/>
                    </a:ext>
                  </a:extLst>
                </a:gridCol>
                <a:gridCol w="279486">
                  <a:extLst>
                    <a:ext uri="{9D8B030D-6E8A-4147-A177-3AD203B41FA5}">
                      <a16:colId xmlns:a16="http://schemas.microsoft.com/office/drawing/2014/main" val="20007"/>
                    </a:ext>
                  </a:extLst>
                </a:gridCol>
                <a:gridCol w="274006">
                  <a:extLst>
                    <a:ext uri="{9D8B030D-6E8A-4147-A177-3AD203B41FA5}">
                      <a16:colId xmlns:a16="http://schemas.microsoft.com/office/drawing/2014/main" val="20008"/>
                    </a:ext>
                  </a:extLst>
                </a:gridCol>
                <a:gridCol w="257566">
                  <a:extLst>
                    <a:ext uri="{9D8B030D-6E8A-4147-A177-3AD203B41FA5}">
                      <a16:colId xmlns:a16="http://schemas.microsoft.com/office/drawing/2014/main" val="20009"/>
                    </a:ext>
                  </a:extLst>
                </a:gridCol>
                <a:gridCol w="186324">
                  <a:extLst>
                    <a:ext uri="{9D8B030D-6E8A-4147-A177-3AD203B41FA5}">
                      <a16:colId xmlns:a16="http://schemas.microsoft.com/office/drawing/2014/main" val="20010"/>
                    </a:ext>
                  </a:extLst>
                </a:gridCol>
                <a:gridCol w="312368">
                  <a:extLst>
                    <a:ext uri="{9D8B030D-6E8A-4147-A177-3AD203B41FA5}">
                      <a16:colId xmlns:a16="http://schemas.microsoft.com/office/drawing/2014/main" val="20011"/>
                    </a:ext>
                  </a:extLst>
                </a:gridCol>
              </a:tblGrid>
              <a:tr h="189599">
                <a:tc gridSpan="12">
                  <a:txBody>
                    <a:bodyPr/>
                    <a:lstStyle/>
                    <a:p>
                      <a:pPr algn="ctr" fontAlgn="b"/>
                      <a:r>
                        <a:rPr lang="es-ES" sz="500" u="none" strike="noStrike" dirty="0">
                          <a:effectLst/>
                        </a:rPr>
                        <a:t>ESCALA DE VALORACIÓN</a:t>
                      </a:r>
                      <a:endParaRPr lang="es-ES" sz="500" b="0" i="0" u="none" strike="noStrike" dirty="0">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0"/>
                  </a:ext>
                </a:extLst>
              </a:tr>
              <a:tr h="92091">
                <a:tc gridSpan="3">
                  <a:txBody>
                    <a:bodyPr/>
                    <a:lstStyle/>
                    <a:p>
                      <a:pPr algn="ctr" fontAlgn="b"/>
                      <a:r>
                        <a:rPr lang="es-ES" sz="500" u="none" strike="noStrike">
                          <a:effectLst/>
                        </a:rPr>
                        <a:t>Factor</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a:txBody>
                    <a:bodyPr/>
                    <a:lstStyle/>
                    <a:p>
                      <a:pPr algn="l" fontAlgn="b"/>
                      <a:r>
                        <a:rPr lang="es-ES" sz="500" u="none" strike="noStrike">
                          <a:effectLst/>
                        </a:rPr>
                        <a:t>Tipo de Factor</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Puntaje</a:t>
                      </a:r>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gridSpan="3">
                  <a:txBody>
                    <a:bodyPr/>
                    <a:lstStyle/>
                    <a:p>
                      <a:pPr algn="ctr" fontAlgn="b"/>
                      <a:r>
                        <a:rPr lang="es-ES" sz="500" u="none" strike="noStrike">
                          <a:effectLst/>
                        </a:rPr>
                        <a:t>Nivel de Desempeño</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gridSpan="3">
                  <a:txBody>
                    <a:bodyPr/>
                    <a:lstStyle/>
                    <a:p>
                      <a:pPr algn="ctr" fontAlgn="b"/>
                      <a:r>
                        <a:rPr lang="es-ES" sz="500" u="none" strike="noStrike">
                          <a:effectLst/>
                        </a:rPr>
                        <a:t>Escala</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317443">
                <a:tc gridSpan="2">
                  <a:txBody>
                    <a:bodyPr/>
                    <a:lstStyle/>
                    <a:p>
                      <a:pPr algn="l" fontAlgn="ctr"/>
                      <a:r>
                        <a:rPr lang="es-ES" sz="500" u="none" strike="noStrike">
                          <a:effectLst/>
                        </a:rPr>
                        <a:t>FACTOR I</a:t>
                      </a:r>
                      <a:endParaRPr lang="es-ES" sz="500" b="0" i="0" u="none" strike="noStrike">
                        <a:effectLst/>
                        <a:latin typeface="Arial" panose="020B0604020202020204" pitchFamily="34" charset="0"/>
                      </a:endParaRPr>
                    </a:p>
                  </a:txBody>
                  <a:tcPr marL="5112" marR="5112" marT="5112" marB="0" anchor="ctr"/>
                </a:tc>
                <a:tc hMerge="1">
                  <a:txBody>
                    <a:bodyPr/>
                    <a:lstStyle/>
                    <a:p>
                      <a:pPr algn="l" fontAlgn="ctr"/>
                      <a:endParaRPr lang="es-ES" sz="500" b="0" i="0" u="none" strike="noStrike">
                        <a:effectLst/>
                        <a:latin typeface="Arial" panose="020B0604020202020204" pitchFamily="34" charset="0"/>
                      </a:endParaRPr>
                    </a:p>
                  </a:txBody>
                  <a:tcPr marL="5112" marR="5112" marT="5112" marB="0" anchor="ctr"/>
                </a:tc>
                <a:tc>
                  <a:txBody>
                    <a:bodyPr/>
                    <a:lstStyle/>
                    <a:p>
                      <a:pPr algn="l"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a:txBody>
                    <a:bodyPr/>
                    <a:lstStyle/>
                    <a:p>
                      <a:pPr algn="l" fontAlgn="ctr"/>
                      <a:r>
                        <a:rPr lang="es-ES" sz="500" u="none" strike="noStrike">
                          <a:effectLst/>
                        </a:rPr>
                        <a:t>EVALUACIÓN DE FUNCIONES ESENCIALES</a:t>
                      </a:r>
                      <a:endParaRPr lang="es-ES" sz="500" b="0" i="0" u="none" strike="noStrike">
                        <a:effectLst/>
                        <a:latin typeface="Arial" panose="020B0604020202020204" pitchFamily="34" charset="0"/>
                      </a:endParaRPr>
                    </a:p>
                  </a:txBody>
                  <a:tcPr marL="5112" marR="5112" marT="5112" marB="0" anchor="ctr"/>
                </a:tc>
                <a:tc>
                  <a:txBody>
                    <a:bodyPr/>
                    <a:lstStyle/>
                    <a:p>
                      <a:pPr algn="ctr" fontAlgn="ctr"/>
                      <a:r>
                        <a:rPr lang="es-ES" sz="500" u="none" strike="noStrike">
                          <a:effectLst/>
                        </a:rPr>
                        <a:t>50</a:t>
                      </a:r>
                      <a:endParaRPr lang="es-ES" sz="500" b="0" i="0" u="none" strike="noStrike">
                        <a:effectLst/>
                        <a:latin typeface="Arial" panose="020B0604020202020204" pitchFamily="34" charset="0"/>
                      </a:endParaRPr>
                    </a:p>
                  </a:txBody>
                  <a:tcPr marL="5112" marR="5112" marT="5112" marB="0" anchor="ctr"/>
                </a:tc>
                <a:tc>
                  <a:txBody>
                    <a:bodyPr/>
                    <a:lstStyle/>
                    <a:p>
                      <a:pPr algn="l" fontAlgn="b"/>
                      <a:endParaRPr lang="es-ES" sz="500" b="0" i="0" u="none" strike="noStrike">
                        <a:effectLst/>
                        <a:latin typeface="Arial" panose="020B0604020202020204" pitchFamily="34" charset="0"/>
                      </a:endParaRPr>
                    </a:p>
                  </a:txBody>
                  <a:tcPr marL="5112" marR="5112" marT="5112" marB="0" anchor="b"/>
                </a:tc>
                <a:tc gridSpan="3">
                  <a:txBody>
                    <a:bodyPr/>
                    <a:lstStyle/>
                    <a:p>
                      <a:pPr algn="l" fontAlgn="b"/>
                      <a:r>
                        <a:rPr lang="es-ES" sz="500" u="none" strike="noStrike">
                          <a:effectLst/>
                        </a:rPr>
                        <a:t>SOBRESALIENTE</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gridSpan="3">
                  <a:txBody>
                    <a:bodyPr/>
                    <a:lstStyle/>
                    <a:p>
                      <a:pPr algn="ctr" fontAlgn="b"/>
                      <a:r>
                        <a:rPr lang="es-ES" sz="500" u="none" strike="noStrike">
                          <a:effectLst/>
                        </a:rPr>
                        <a:t>91% - 100%</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2"/>
                  </a:ext>
                </a:extLst>
              </a:tr>
              <a:tr h="317443">
                <a:tc gridSpan="2">
                  <a:txBody>
                    <a:bodyPr/>
                    <a:lstStyle/>
                    <a:p>
                      <a:pPr algn="l" fontAlgn="ctr"/>
                      <a:r>
                        <a:rPr lang="es-ES" sz="500" u="none" strike="noStrike">
                          <a:effectLst/>
                        </a:rPr>
                        <a:t>FACTOR II</a:t>
                      </a:r>
                      <a:endParaRPr lang="es-ES" sz="500" b="0" i="0" u="none" strike="noStrike">
                        <a:effectLst/>
                        <a:latin typeface="Arial" panose="020B0604020202020204" pitchFamily="34" charset="0"/>
                      </a:endParaRPr>
                    </a:p>
                  </a:txBody>
                  <a:tcPr marL="5112" marR="5112" marT="5112" marB="0" anchor="ctr"/>
                </a:tc>
                <a:tc hMerge="1">
                  <a:txBody>
                    <a:bodyPr/>
                    <a:lstStyle/>
                    <a:p>
                      <a:pPr algn="l" fontAlgn="ctr"/>
                      <a:endParaRPr lang="es-ES" sz="500" b="0" i="0" u="none" strike="noStrike">
                        <a:effectLst/>
                        <a:latin typeface="Arial" panose="020B0604020202020204" pitchFamily="34" charset="0"/>
                      </a:endParaRPr>
                    </a:p>
                  </a:txBody>
                  <a:tcPr marL="5112" marR="5112" marT="5112" marB="0" anchor="ctr"/>
                </a:tc>
                <a:tc>
                  <a:txBody>
                    <a:bodyPr/>
                    <a:lstStyle/>
                    <a:p>
                      <a:pPr algn="l"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a:txBody>
                    <a:bodyPr/>
                    <a:lstStyle/>
                    <a:p>
                      <a:pPr algn="l" fontAlgn="ctr"/>
                      <a:r>
                        <a:rPr lang="es-ES" sz="500" u="none" strike="noStrike">
                          <a:effectLst/>
                        </a:rPr>
                        <a:t>EVALUACIÓN DE COMPETENCIAS COMPORTAMENTALES</a:t>
                      </a:r>
                      <a:endParaRPr lang="es-ES" sz="500" b="0" i="0" u="none" strike="noStrike">
                        <a:effectLst/>
                        <a:latin typeface="Arial" panose="020B0604020202020204" pitchFamily="34" charset="0"/>
                      </a:endParaRPr>
                    </a:p>
                  </a:txBody>
                  <a:tcPr marL="5112" marR="5112" marT="5112" marB="0" anchor="ctr"/>
                </a:tc>
                <a:tc>
                  <a:txBody>
                    <a:bodyPr/>
                    <a:lstStyle/>
                    <a:p>
                      <a:pPr algn="ctr" fontAlgn="ctr"/>
                      <a:r>
                        <a:rPr lang="es-ES" sz="500" u="none" strike="noStrike">
                          <a:effectLst/>
                        </a:rPr>
                        <a:t>30</a:t>
                      </a:r>
                      <a:endParaRPr lang="es-ES" sz="500" b="0" i="0" u="none" strike="noStrike">
                        <a:effectLst/>
                        <a:latin typeface="Arial" panose="020B0604020202020204" pitchFamily="34" charset="0"/>
                      </a:endParaRPr>
                    </a:p>
                  </a:txBody>
                  <a:tcPr marL="5112" marR="5112" marT="5112" marB="0" anchor="ctr"/>
                </a:tc>
                <a:tc>
                  <a:txBody>
                    <a:bodyPr/>
                    <a:lstStyle/>
                    <a:p>
                      <a:pPr algn="l" fontAlgn="b"/>
                      <a:endParaRPr lang="es-ES" sz="500" b="0" i="0" u="none" strike="noStrike">
                        <a:effectLst/>
                        <a:latin typeface="Arial" panose="020B0604020202020204" pitchFamily="34" charset="0"/>
                      </a:endParaRPr>
                    </a:p>
                  </a:txBody>
                  <a:tcPr marL="5112" marR="5112" marT="5112" marB="0" anchor="b"/>
                </a:tc>
                <a:tc gridSpan="2">
                  <a:txBody>
                    <a:bodyPr/>
                    <a:lstStyle/>
                    <a:p>
                      <a:pPr algn="l" fontAlgn="b"/>
                      <a:r>
                        <a:rPr lang="es-ES" sz="500" u="none" strike="noStrike">
                          <a:effectLst/>
                        </a:rPr>
                        <a:t>SATISFACTORIO</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gridSpan="3">
                  <a:txBody>
                    <a:bodyPr/>
                    <a:lstStyle/>
                    <a:p>
                      <a:pPr algn="ctr" fontAlgn="b"/>
                      <a:r>
                        <a:rPr lang="es-ES" sz="500" u="none" strike="noStrike">
                          <a:effectLst/>
                        </a:rPr>
                        <a:t>61% - 90%</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3"/>
                  </a:ext>
                </a:extLst>
              </a:tr>
              <a:tr h="368364">
                <a:tc gridSpan="2">
                  <a:txBody>
                    <a:bodyPr/>
                    <a:lstStyle/>
                    <a:p>
                      <a:pPr algn="l" fontAlgn="ctr"/>
                      <a:r>
                        <a:rPr lang="es-ES" sz="500" u="none" strike="noStrike">
                          <a:effectLst/>
                        </a:rPr>
                        <a:t>FACTOR III</a:t>
                      </a:r>
                      <a:endParaRPr lang="es-ES" sz="500" b="0" i="0" u="none" strike="noStrike">
                        <a:effectLst/>
                        <a:latin typeface="Arial" panose="020B0604020202020204" pitchFamily="34" charset="0"/>
                      </a:endParaRPr>
                    </a:p>
                  </a:txBody>
                  <a:tcPr marL="5112" marR="5112" marT="5112" marB="0" anchor="ctr"/>
                </a:tc>
                <a:tc hMerge="1">
                  <a:txBody>
                    <a:bodyPr/>
                    <a:lstStyle/>
                    <a:p>
                      <a:pPr algn="l" fontAlgn="ctr"/>
                      <a:endParaRPr lang="es-ES" sz="500" b="0" i="0" u="none" strike="noStrike">
                        <a:effectLst/>
                        <a:latin typeface="Arial" panose="020B0604020202020204" pitchFamily="34" charset="0"/>
                      </a:endParaRPr>
                    </a:p>
                  </a:txBody>
                  <a:tcPr marL="5112" marR="5112" marT="5112" marB="0" anchor="ctr"/>
                </a:tc>
                <a:tc>
                  <a:txBody>
                    <a:bodyPr/>
                    <a:lstStyle/>
                    <a:p>
                      <a:pPr algn="l"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a:txBody>
                    <a:bodyPr/>
                    <a:lstStyle/>
                    <a:p>
                      <a:pPr algn="l" fontAlgn="ctr"/>
                      <a:r>
                        <a:rPr lang="es-ES" sz="500" u="none" strike="noStrike">
                          <a:effectLst/>
                        </a:rPr>
                        <a:t>EVALUACIÓN DE COMPORTAMIENTOS Y COMPRENCIONES ESENCIALES</a:t>
                      </a:r>
                      <a:endParaRPr lang="es-ES" sz="500" b="0" i="0" u="none" strike="noStrike">
                        <a:effectLst/>
                        <a:latin typeface="Arial" panose="020B0604020202020204" pitchFamily="34" charset="0"/>
                      </a:endParaRPr>
                    </a:p>
                  </a:txBody>
                  <a:tcPr marL="5112" marR="5112" marT="5112" marB="0" anchor="ctr"/>
                </a:tc>
                <a:tc>
                  <a:txBody>
                    <a:bodyPr/>
                    <a:lstStyle/>
                    <a:p>
                      <a:pPr algn="ctr" fontAlgn="ctr"/>
                      <a:r>
                        <a:rPr lang="es-ES" sz="500" u="none" strike="noStrike">
                          <a:effectLst/>
                        </a:rPr>
                        <a:t>10</a:t>
                      </a:r>
                      <a:endParaRPr lang="es-ES" sz="500" b="1" i="0" u="none" strike="noStrike">
                        <a:effectLst/>
                        <a:latin typeface="Arial" panose="020B0604020202020204" pitchFamily="34" charset="0"/>
                      </a:endParaRPr>
                    </a:p>
                  </a:txBody>
                  <a:tcPr marL="5112" marR="5112" marT="5112" marB="0" anchor="ctr"/>
                </a:tc>
                <a:tc>
                  <a:txBody>
                    <a:bodyPr/>
                    <a:lstStyle/>
                    <a:p>
                      <a:pPr algn="l" fontAlgn="b"/>
                      <a:endParaRPr lang="es-ES" sz="500" b="0" i="0" u="none" strike="noStrike">
                        <a:effectLst/>
                        <a:latin typeface="Arial" panose="020B0604020202020204" pitchFamily="34" charset="0"/>
                      </a:endParaRPr>
                    </a:p>
                  </a:txBody>
                  <a:tcPr marL="5112" marR="5112" marT="5112" marB="0" anchor="b"/>
                </a:tc>
                <a:tc gridSpan="2">
                  <a:txBody>
                    <a:bodyPr/>
                    <a:lstStyle/>
                    <a:p>
                      <a:pPr algn="l" fontAlgn="b"/>
                      <a:r>
                        <a:rPr lang="es-ES" sz="500" u="none" strike="noStrike">
                          <a:effectLst/>
                        </a:rPr>
                        <a:t>ACEPTABLE</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gridSpan="3">
                  <a:txBody>
                    <a:bodyPr/>
                    <a:lstStyle/>
                    <a:p>
                      <a:pPr algn="ctr" fontAlgn="b"/>
                      <a:r>
                        <a:rPr lang="es-ES" sz="500" u="none" strike="noStrike">
                          <a:effectLst/>
                        </a:rPr>
                        <a:t>31% - 60%</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4"/>
                  </a:ext>
                </a:extLst>
              </a:tr>
              <a:tr h="335861">
                <a:tc gridSpan="2">
                  <a:txBody>
                    <a:bodyPr/>
                    <a:lstStyle/>
                    <a:p>
                      <a:pPr algn="l" fontAlgn="ctr"/>
                      <a:r>
                        <a:rPr lang="es-ES" sz="500" u="none" strike="noStrike">
                          <a:effectLst/>
                        </a:rPr>
                        <a:t>FACTOR IV</a:t>
                      </a:r>
                      <a:endParaRPr lang="es-ES" sz="500" b="0" i="0" u="none" strike="noStrike">
                        <a:effectLst/>
                        <a:latin typeface="Arial" panose="020B0604020202020204" pitchFamily="34" charset="0"/>
                      </a:endParaRPr>
                    </a:p>
                  </a:txBody>
                  <a:tcPr marL="5112" marR="5112" marT="5112" marB="0" anchor="ctr"/>
                </a:tc>
                <a:tc hMerge="1">
                  <a:txBody>
                    <a:bodyPr/>
                    <a:lstStyle/>
                    <a:p>
                      <a:pPr algn="l" fontAlgn="ctr"/>
                      <a:endParaRPr lang="es-ES" sz="500" b="0" i="0" u="none" strike="noStrike">
                        <a:effectLst/>
                        <a:latin typeface="Arial" panose="020B0604020202020204" pitchFamily="34" charset="0"/>
                      </a:endParaRPr>
                    </a:p>
                  </a:txBody>
                  <a:tcPr marL="5112" marR="5112" marT="5112" marB="0" anchor="ctr"/>
                </a:tc>
                <a:tc>
                  <a:txBody>
                    <a:bodyPr/>
                    <a:lstStyle/>
                    <a:p>
                      <a:pPr algn="l"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a:txBody>
                    <a:bodyPr/>
                    <a:lstStyle/>
                    <a:p>
                      <a:pPr algn="l" fontAlgn="ctr"/>
                      <a:r>
                        <a:rPr lang="es-ES" sz="500" u="none" strike="noStrike">
                          <a:effectLst/>
                        </a:rPr>
                        <a:t>CERTIFICACIÓN NORMAS DE COMPETENCIA LABORAL AOLICABLES</a:t>
                      </a:r>
                      <a:endParaRPr lang="es-ES" sz="500" b="0" i="0" u="none" strike="noStrike">
                        <a:effectLst/>
                        <a:latin typeface="Arial" panose="020B0604020202020204" pitchFamily="34" charset="0"/>
                      </a:endParaRPr>
                    </a:p>
                  </a:txBody>
                  <a:tcPr marL="5112" marR="5112" marT="5112" marB="0" anchor="ctr"/>
                </a:tc>
                <a:tc>
                  <a:txBody>
                    <a:bodyPr/>
                    <a:lstStyle/>
                    <a:p>
                      <a:pPr algn="ctr" fontAlgn="ctr"/>
                      <a:r>
                        <a:rPr lang="es-ES" sz="500" u="none" strike="noStrike" dirty="0">
                          <a:effectLst/>
                        </a:rPr>
                        <a:t>10</a:t>
                      </a:r>
                      <a:endParaRPr lang="es-ES" sz="500" b="1" i="0" u="none" strike="noStrike" dirty="0">
                        <a:effectLst/>
                        <a:latin typeface="Arial" panose="020B0604020202020204" pitchFamily="34" charset="0"/>
                      </a:endParaRPr>
                    </a:p>
                  </a:txBody>
                  <a:tcPr marL="5112" marR="5112" marT="5112" marB="0" anchor="ctr"/>
                </a:tc>
                <a:tc>
                  <a:txBody>
                    <a:bodyPr/>
                    <a:lstStyle/>
                    <a:p>
                      <a:pPr algn="l" fontAlgn="b"/>
                      <a:endParaRPr lang="es-ES" sz="500" b="0" i="0" u="none" strike="noStrike">
                        <a:effectLst/>
                        <a:latin typeface="Arial" panose="020B0604020202020204" pitchFamily="34" charset="0"/>
                      </a:endParaRPr>
                    </a:p>
                  </a:txBody>
                  <a:tcPr marL="5112" marR="5112" marT="5112" marB="0" anchor="b"/>
                </a:tc>
                <a:tc gridSpan="2">
                  <a:txBody>
                    <a:bodyPr/>
                    <a:lstStyle/>
                    <a:p>
                      <a:pPr algn="l" fontAlgn="b"/>
                      <a:r>
                        <a:rPr lang="es-ES" sz="500" u="none" strike="noStrike">
                          <a:effectLst/>
                        </a:rPr>
                        <a:t>DEFICIENTE</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a:txBody>
                    <a:bodyPr/>
                    <a:lstStyle/>
                    <a:p>
                      <a:pPr algn="l"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gridSpan="3">
                  <a:txBody>
                    <a:bodyPr/>
                    <a:lstStyle/>
                    <a:p>
                      <a:pPr algn="ctr" fontAlgn="b"/>
                      <a:r>
                        <a:rPr lang="es-ES" sz="500" u="none" strike="noStrike">
                          <a:effectLst/>
                        </a:rPr>
                        <a:t>0% - 30%</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5"/>
                  </a:ext>
                </a:extLst>
              </a:tr>
              <a:tr h="266590">
                <a:tc gridSpan="2">
                  <a:txBody>
                    <a:bodyPr/>
                    <a:lstStyle/>
                    <a:p>
                      <a:pPr algn="l" fontAlgn="ctr"/>
                      <a:endParaRPr lang="es-ES" sz="500" b="0" i="0" u="none" strike="noStrike">
                        <a:effectLst/>
                        <a:latin typeface="Arial" panose="020B0604020202020204" pitchFamily="34" charset="0"/>
                      </a:endParaRPr>
                    </a:p>
                  </a:txBody>
                  <a:tcPr marL="5112" marR="5112" marT="5112" marB="0" anchor="ctr"/>
                </a:tc>
                <a:tc hMerge="1">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endParaRPr lang="es-ES"/>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ctr" fontAlgn="b"/>
                      <a:endParaRPr lang="es-ES" sz="500" b="0" i="0" u="none" strike="noStrike">
                        <a:effectLst/>
                        <a:latin typeface="Arial" panose="020B0604020202020204" pitchFamily="34" charset="0"/>
                      </a:endParaRPr>
                    </a:p>
                  </a:txBody>
                  <a:tcPr marL="5112" marR="5112" marT="5112" marB="0" anchor="b"/>
                </a:tc>
                <a:tc>
                  <a:txBody>
                    <a:bodyPr/>
                    <a:lstStyle/>
                    <a:p>
                      <a:pPr algn="ctr" fontAlgn="b"/>
                      <a:endParaRPr lang="es-ES" sz="500" b="0" i="0" u="none" strike="noStrike">
                        <a:effectLst/>
                        <a:latin typeface="Arial" panose="020B0604020202020204" pitchFamily="34" charset="0"/>
                      </a:endParaRPr>
                    </a:p>
                  </a:txBody>
                  <a:tcPr marL="5112" marR="5112" marT="5112" marB="0" anchor="b"/>
                </a:tc>
                <a:tc>
                  <a:txBody>
                    <a:bodyPr/>
                    <a:lstStyle/>
                    <a:p>
                      <a:pPr algn="ctr" fontAlgn="b"/>
                      <a:endParaRPr lang="es-ES" sz="500" b="0" i="0" u="none" strike="noStrike">
                        <a:effectLst/>
                        <a:latin typeface="Arial" panose="020B0604020202020204" pitchFamily="34" charset="0"/>
                      </a:endParaRPr>
                    </a:p>
                  </a:txBody>
                  <a:tcPr marL="5112" marR="5112" marT="5112" marB="0" anchor="b"/>
                </a:tc>
                <a:extLst>
                  <a:ext uri="{0D108BD9-81ED-4DB2-BD59-A6C34878D82A}">
                    <a16:rowId xmlns:a16="http://schemas.microsoft.com/office/drawing/2014/main" val="10006"/>
                  </a:ext>
                </a:extLst>
              </a:tr>
              <a:tr h="124594">
                <a:tc gridSpan="12">
                  <a:txBody>
                    <a:bodyPr/>
                    <a:lstStyle/>
                    <a:p>
                      <a:pPr algn="ctr" fontAlgn="b"/>
                      <a:r>
                        <a:rPr lang="es-ES" sz="500" u="none" strike="noStrike">
                          <a:effectLst/>
                        </a:rPr>
                        <a:t>FORTALEZAS</a:t>
                      </a:r>
                      <a:endParaRPr lang="es-ES" sz="500" b="1"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7"/>
                  </a:ext>
                </a:extLst>
              </a:tr>
              <a:tr h="130011">
                <a:tc>
                  <a:txBody>
                    <a:bodyPr/>
                    <a:lstStyle/>
                    <a:p>
                      <a:pPr algn="ctr" fontAlgn="b"/>
                      <a:r>
                        <a:rPr lang="es-ES" sz="500" u="none" strike="noStrike">
                          <a:effectLst/>
                        </a:rPr>
                        <a:t>1</a:t>
                      </a:r>
                      <a:endParaRPr lang="es-ES" sz="500" b="0" i="0" u="none" strike="noStrike">
                        <a:effectLst/>
                        <a:latin typeface="Arial" panose="020B0604020202020204" pitchFamily="34" charset="0"/>
                      </a:endParaRPr>
                    </a:p>
                  </a:txBody>
                  <a:tcPr marL="5112" marR="5112" marT="5112" marB="0" anchor="b"/>
                </a:tc>
                <a:tc gridSpan="2">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extLst>
                  <a:ext uri="{0D108BD9-81ED-4DB2-BD59-A6C34878D82A}">
                    <a16:rowId xmlns:a16="http://schemas.microsoft.com/office/drawing/2014/main" val="10008"/>
                  </a:ext>
                </a:extLst>
              </a:tr>
              <a:tr h="130011">
                <a:tc>
                  <a:txBody>
                    <a:bodyPr/>
                    <a:lstStyle/>
                    <a:p>
                      <a:pPr algn="ctr" fontAlgn="b"/>
                      <a:r>
                        <a:rPr lang="es-ES" sz="500" u="none" strike="noStrike">
                          <a:effectLst/>
                        </a:rPr>
                        <a:t>2</a:t>
                      </a:r>
                      <a:endParaRPr lang="es-ES" sz="500" b="0" i="0" u="none" strike="noStrike">
                        <a:effectLst/>
                        <a:latin typeface="Arial" panose="020B0604020202020204" pitchFamily="34" charset="0"/>
                      </a:endParaRPr>
                    </a:p>
                  </a:txBody>
                  <a:tcPr marL="5112" marR="5112" marT="5112" marB="0" anchor="b"/>
                </a:tc>
                <a:tc gridSpan="2">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extLst>
                  <a:ext uri="{0D108BD9-81ED-4DB2-BD59-A6C34878D82A}">
                    <a16:rowId xmlns:a16="http://schemas.microsoft.com/office/drawing/2014/main" val="10009"/>
                  </a:ext>
                </a:extLst>
              </a:tr>
              <a:tr h="151679">
                <a:tc>
                  <a:txBody>
                    <a:bodyPr/>
                    <a:lstStyle/>
                    <a:p>
                      <a:pPr algn="ctr" fontAlgn="b"/>
                      <a:r>
                        <a:rPr lang="es-ES" sz="500" u="none" strike="noStrike">
                          <a:effectLst/>
                        </a:rPr>
                        <a:t>3</a:t>
                      </a:r>
                      <a:endParaRPr lang="es-ES" sz="500" b="0" i="0" u="none" strike="noStrike">
                        <a:effectLst/>
                        <a:latin typeface="Arial" panose="020B0604020202020204" pitchFamily="34" charset="0"/>
                      </a:endParaRPr>
                    </a:p>
                  </a:txBody>
                  <a:tcPr marL="5112" marR="5112" marT="5112" marB="0" anchor="b"/>
                </a:tc>
                <a:tc gridSpan="2">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a:txBody>
                    <a:bodyPr/>
                    <a:lstStyle/>
                    <a:p>
                      <a:pPr algn="ctr" fontAlgn="b"/>
                      <a:r>
                        <a:rPr lang="es-ES" sz="500" u="none" strike="noStrike" dirty="0">
                          <a:effectLst/>
                        </a:rPr>
                        <a:t> </a:t>
                      </a:r>
                      <a:endParaRPr lang="es-ES" sz="500" b="0" i="0" u="none" strike="noStrike" dirty="0">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extLst>
                  <a:ext uri="{0D108BD9-81ED-4DB2-BD59-A6C34878D82A}">
                    <a16:rowId xmlns:a16="http://schemas.microsoft.com/office/drawing/2014/main" val="10010"/>
                  </a:ext>
                </a:extLst>
              </a:tr>
              <a:tr h="184182">
                <a:tc gridSpan="12">
                  <a:txBody>
                    <a:bodyPr/>
                    <a:lstStyle/>
                    <a:p>
                      <a:pPr algn="l"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1"/>
                  </a:ext>
                </a:extLst>
              </a:tr>
              <a:tr h="184182">
                <a:tc gridSpan="12">
                  <a:txBody>
                    <a:bodyPr/>
                    <a:lstStyle/>
                    <a:p>
                      <a:pPr algn="ctr" fontAlgn="b"/>
                      <a:r>
                        <a:rPr lang="es-ES" sz="500" u="none" strike="noStrike">
                          <a:effectLst/>
                        </a:rPr>
                        <a:t>PLAN DE MEJORAMIENTO INDIVIDUAL</a:t>
                      </a:r>
                      <a:endParaRPr lang="es-ES" sz="500" b="1"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2"/>
                  </a:ext>
                </a:extLst>
              </a:tr>
              <a:tr h="184182">
                <a:tc gridSpan="12">
                  <a:txBody>
                    <a:bodyPr/>
                    <a:lstStyle/>
                    <a:p>
                      <a:pPr algn="just" fontAlgn="ctr"/>
                      <a:r>
                        <a:rPr lang="es-ES" sz="500" u="none" strike="noStrike">
                          <a:effectLst/>
                        </a:rPr>
                        <a:t>Mediante la presente constancia los aquí firmantes, nos comprometemos a adelantar el proceso de mejoramiento y acompañamiento en la gestión que nos permitirá lograr los objetivos individuales y aportar a los objetivos institucionales</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3"/>
                  </a:ext>
                </a:extLst>
              </a:tr>
              <a:tr h="92091">
                <a:tc gridSpan="4">
                  <a:txBody>
                    <a:bodyPr/>
                    <a:lstStyle/>
                    <a:p>
                      <a:pPr algn="ctr" fontAlgn="ctr"/>
                      <a:r>
                        <a:rPr lang="es-ES" sz="500" u="none" strike="noStrike">
                          <a:effectLst/>
                        </a:rPr>
                        <a:t>ASPECTO POR MEJORAR</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p>
                      <a:pPr algn="ctr" fontAlgn="ctr"/>
                      <a:r>
                        <a:rPr lang="es-ES" sz="500" u="none" strike="noStrike">
                          <a:effectLst/>
                        </a:rPr>
                        <a:t>ACCIONES A REALIZAR</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FECHA LÍMITE</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4"/>
                  </a:ext>
                </a:extLst>
              </a:tr>
              <a:tr h="92091">
                <a:tc gridSpan="4">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5"/>
                  </a:ext>
                </a:extLst>
              </a:tr>
              <a:tr h="308776">
                <a:tc gridSpan="4">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6"/>
                  </a:ext>
                </a:extLst>
              </a:tr>
              <a:tr h="92091">
                <a:tc gridSpan="4">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7"/>
                  </a:ext>
                </a:extLst>
              </a:tr>
              <a:tr h="92091">
                <a:tc>
                  <a:txBody>
                    <a:bodyPr/>
                    <a:lstStyle/>
                    <a:p>
                      <a:pPr algn="l" fontAlgn="b"/>
                      <a:endParaRPr lang="es-ES" sz="500" b="0" i="0" u="none" strike="noStrike">
                        <a:effectLst/>
                        <a:latin typeface="Arial" panose="020B0604020202020204" pitchFamily="34" charset="0"/>
                      </a:endParaRPr>
                    </a:p>
                  </a:txBody>
                  <a:tcPr marL="5112" marR="5112" marT="5112" marB="0" anchor="b"/>
                </a:tc>
                <a:tc gridSpan="2">
                  <a:txBody>
                    <a:bodyPr/>
                    <a:lstStyle/>
                    <a:p>
                      <a:pPr algn="l" fontAlgn="b"/>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extLst>
                  <a:ext uri="{0D108BD9-81ED-4DB2-BD59-A6C34878D82A}">
                    <a16:rowId xmlns:a16="http://schemas.microsoft.com/office/drawing/2014/main" val="10018"/>
                  </a:ext>
                </a:extLst>
              </a:tr>
              <a:tr h="92091">
                <a:tc gridSpan="12">
                  <a:txBody>
                    <a:bodyPr/>
                    <a:lstStyle/>
                    <a:p>
                      <a:pPr algn="ctr" fontAlgn="b"/>
                      <a:r>
                        <a:rPr lang="es-ES" sz="500" u="none" strike="noStrike">
                          <a:effectLst/>
                        </a:rPr>
                        <a:t>NECESIDADES DE CAPACITACIÓN Y FORMACIÓN</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19"/>
                  </a:ext>
                </a:extLst>
              </a:tr>
              <a:tr h="222102">
                <a:tc gridSpan="9">
                  <a:txBody>
                    <a:bodyPr/>
                    <a:lstStyle/>
                    <a:p>
                      <a:pPr algn="just" fontAlgn="ctr"/>
                      <a:r>
                        <a:rPr lang="es-ES" sz="500" u="none" strike="noStrike">
                          <a:effectLst/>
                        </a:rPr>
                        <a:t>De acuerdo a la valoración de los factores de competencia y habilidades relacionar las necesidades de capacitación para el trabajador. Favor priorizar.</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FECHA LÍMITE</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0"/>
                  </a:ext>
                </a:extLst>
              </a:tr>
              <a:tr h="92091">
                <a:tc>
                  <a:txBody>
                    <a:bodyPr/>
                    <a:lstStyle/>
                    <a:p>
                      <a:pPr algn="ctr" fontAlgn="ctr"/>
                      <a:r>
                        <a:rPr lang="es-ES" sz="500" u="none" strike="noStrike">
                          <a:effectLst/>
                        </a:rPr>
                        <a:t>1</a:t>
                      </a:r>
                      <a:endParaRPr lang="es-ES" sz="500" b="0" i="0" u="none" strike="noStrike">
                        <a:effectLst/>
                        <a:latin typeface="Arial" panose="020B0604020202020204" pitchFamily="34" charset="0"/>
                      </a:endParaRPr>
                    </a:p>
                  </a:txBody>
                  <a:tcPr marL="5112" marR="5112" marT="5112" marB="0" anchor="ctr"/>
                </a:tc>
                <a:tc gridSpan="8">
                  <a:txBody>
                    <a:bodyPr/>
                    <a:lstStyle/>
                    <a:p>
                      <a:pPr algn="just"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1"/>
                  </a:ext>
                </a:extLst>
              </a:tr>
              <a:tr h="92091">
                <a:tc>
                  <a:txBody>
                    <a:bodyPr/>
                    <a:lstStyle/>
                    <a:p>
                      <a:pPr algn="ctr" fontAlgn="ctr"/>
                      <a:r>
                        <a:rPr lang="es-ES" sz="500" u="none" strike="noStrike">
                          <a:effectLst/>
                        </a:rPr>
                        <a:t>2</a:t>
                      </a:r>
                      <a:endParaRPr lang="es-ES" sz="500" b="0" i="0" u="none" strike="noStrike">
                        <a:effectLst/>
                        <a:latin typeface="Arial" panose="020B0604020202020204" pitchFamily="34" charset="0"/>
                      </a:endParaRPr>
                    </a:p>
                  </a:txBody>
                  <a:tcPr marL="5112" marR="5112" marT="5112" marB="0" anchor="ctr"/>
                </a:tc>
                <a:tc gridSpan="8">
                  <a:txBody>
                    <a:bodyPr/>
                    <a:lstStyle/>
                    <a:p>
                      <a:pPr algn="just"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2"/>
                  </a:ext>
                </a:extLst>
              </a:tr>
              <a:tr h="92091">
                <a:tc>
                  <a:txBody>
                    <a:bodyPr/>
                    <a:lstStyle/>
                    <a:p>
                      <a:pPr algn="ctr" fontAlgn="ctr"/>
                      <a:r>
                        <a:rPr lang="es-ES" sz="500" u="none" strike="noStrike">
                          <a:effectLst/>
                        </a:rPr>
                        <a:t>3</a:t>
                      </a:r>
                      <a:endParaRPr lang="es-ES" sz="500" b="0" i="0" u="none" strike="noStrike">
                        <a:effectLst/>
                        <a:latin typeface="Arial" panose="020B0604020202020204" pitchFamily="34" charset="0"/>
                      </a:endParaRPr>
                    </a:p>
                  </a:txBody>
                  <a:tcPr marL="5112" marR="5112" marT="5112" marB="0" anchor="ctr"/>
                </a:tc>
                <a:tc gridSpan="8">
                  <a:txBody>
                    <a:bodyPr/>
                    <a:lstStyle/>
                    <a:p>
                      <a:pPr algn="just"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lgn="ctr" fontAlgn="ctr"/>
                      <a:r>
                        <a:rPr lang="es-ES" sz="500" u="none" strike="noStrike">
                          <a:effectLst/>
                        </a:rPr>
                        <a:t> </a:t>
                      </a:r>
                      <a:endParaRPr lang="es-ES" sz="500" b="0" i="0" u="none" strike="noStrike">
                        <a:effectLst/>
                        <a:latin typeface="Arial" panose="020B0604020202020204" pitchFamily="34" charset="0"/>
                      </a:endParaRPr>
                    </a:p>
                  </a:txBody>
                  <a:tcPr marL="5112" marR="5112" marT="5112"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3"/>
                  </a:ext>
                </a:extLst>
              </a:tr>
              <a:tr h="92091">
                <a:tc>
                  <a:txBody>
                    <a:bodyPr/>
                    <a:lstStyle/>
                    <a:p>
                      <a:pPr algn="l" fontAlgn="b"/>
                      <a:endParaRPr lang="es-ES" sz="500" b="0" i="0" u="none" strike="noStrike">
                        <a:effectLst/>
                        <a:latin typeface="Arial" panose="020B0604020202020204" pitchFamily="34" charset="0"/>
                      </a:endParaRPr>
                    </a:p>
                  </a:txBody>
                  <a:tcPr marL="5112" marR="5112" marT="5112" marB="0" anchor="b"/>
                </a:tc>
                <a:tc gridSpan="2">
                  <a:txBody>
                    <a:bodyPr/>
                    <a:lstStyle/>
                    <a:p>
                      <a:pPr algn="l" fontAlgn="b"/>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tc>
                  <a:txBody>
                    <a:bodyPr/>
                    <a:lstStyle/>
                    <a:p>
                      <a:pPr algn="l" fontAlgn="b"/>
                      <a:endParaRPr lang="es-ES" sz="500" b="0" i="0" u="none" strike="noStrike">
                        <a:effectLst/>
                        <a:latin typeface="Arial" panose="020B0604020202020204" pitchFamily="34" charset="0"/>
                      </a:endParaRPr>
                    </a:p>
                  </a:txBody>
                  <a:tcPr marL="5112" marR="5112" marT="5112" marB="0" anchor="b"/>
                </a:tc>
                <a:extLst>
                  <a:ext uri="{0D108BD9-81ED-4DB2-BD59-A6C34878D82A}">
                    <a16:rowId xmlns:a16="http://schemas.microsoft.com/office/drawing/2014/main" val="10024"/>
                  </a:ext>
                </a:extLst>
              </a:tr>
              <a:tr h="92091">
                <a:tc gridSpan="5">
                  <a:txBody>
                    <a:bodyPr/>
                    <a:lstStyle/>
                    <a:p>
                      <a:pPr algn="ctr" fontAlgn="b"/>
                      <a:r>
                        <a:rPr lang="es-ES" sz="500" u="none" strike="noStrike">
                          <a:effectLst/>
                        </a:rPr>
                        <a:t>Firma del Evaluador:</a:t>
                      </a:r>
                      <a:endParaRPr lang="es-ES" sz="500" b="1"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500" b="0" i="0" u="none" strike="noStrike">
                        <a:effectLst/>
                        <a:latin typeface="Arial" panose="020B0604020202020204" pitchFamily="34" charset="0"/>
                      </a:endParaRPr>
                    </a:p>
                  </a:txBody>
                  <a:tcPr marL="5112" marR="5112" marT="5112" marB="0" anchor="b"/>
                </a:tc>
                <a:tc gridSpan="6">
                  <a:txBody>
                    <a:bodyPr/>
                    <a:lstStyle/>
                    <a:p>
                      <a:pPr algn="ctr" fontAlgn="b"/>
                      <a:r>
                        <a:rPr lang="es-ES" sz="500" u="none" strike="noStrike">
                          <a:effectLst/>
                        </a:rPr>
                        <a:t>Firma del Evaluado</a:t>
                      </a:r>
                      <a:endParaRPr lang="es-ES" sz="500" b="1"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5"/>
                  </a:ext>
                </a:extLst>
              </a:tr>
              <a:tr h="92091">
                <a:tc gridSpan="5">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500" b="0" i="0" u="none" strike="noStrike">
                        <a:effectLst/>
                        <a:latin typeface="Arial" panose="020B0604020202020204" pitchFamily="34" charset="0"/>
                      </a:endParaRPr>
                    </a:p>
                  </a:txBody>
                  <a:tcPr marL="5112" marR="5112" marT="5112" marB="0" anchor="b"/>
                </a:tc>
                <a:tc gridSpan="6">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6"/>
                  </a:ext>
                </a:extLst>
              </a:tr>
              <a:tr h="265438">
                <a:tc>
                  <a:txBody>
                    <a:bodyPr/>
                    <a:lstStyle/>
                    <a:p>
                      <a:pPr algn="l" fontAlgn="b"/>
                      <a:r>
                        <a:rPr lang="es-ES" sz="500" u="none" strike="noStrike">
                          <a:effectLst/>
                        </a:rPr>
                        <a:t>Fecha:</a:t>
                      </a:r>
                      <a:endParaRPr lang="es-ES" sz="500" b="0" i="0" u="none" strike="noStrike">
                        <a:effectLst/>
                        <a:latin typeface="Arial" panose="020B0604020202020204" pitchFamily="34" charset="0"/>
                      </a:endParaRPr>
                    </a:p>
                  </a:txBody>
                  <a:tcPr marL="5112" marR="5112" marT="5112" marB="0" anchor="b"/>
                </a:tc>
                <a:tc gridSpan="4">
                  <a:txBody>
                    <a:bodyPr/>
                    <a:lstStyle/>
                    <a:p>
                      <a:pPr algn="ctr" fontAlgn="b"/>
                      <a:r>
                        <a:rPr lang="es-ES" sz="500" u="none" strike="noStrike">
                          <a:effectLst/>
                        </a:rPr>
                        <a:t> </a:t>
                      </a:r>
                      <a:endParaRPr lang="es-ES" sz="500" b="0" i="0" u="none" strike="noStrike">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l" fontAlgn="b"/>
                      <a:endParaRPr lang="es-ES" sz="500" b="0" i="0" u="none" strike="noStrike">
                        <a:effectLst/>
                        <a:latin typeface="Arial" panose="020B0604020202020204" pitchFamily="34" charset="0"/>
                      </a:endParaRPr>
                    </a:p>
                  </a:txBody>
                  <a:tcPr marL="5112" marR="5112" marT="5112" marB="0" anchor="b"/>
                </a:tc>
                <a:tc gridSpan="6">
                  <a:txBody>
                    <a:bodyPr/>
                    <a:lstStyle/>
                    <a:p>
                      <a:pPr algn="l" fontAlgn="b"/>
                      <a:r>
                        <a:rPr lang="es-ES" sz="500" u="none" strike="noStrike" dirty="0">
                          <a:effectLst/>
                        </a:rPr>
                        <a:t>Fecha:</a:t>
                      </a:r>
                      <a:endParaRPr lang="es-ES" sz="500" b="0" i="0" u="none" strike="noStrike" dirty="0">
                        <a:effectLst/>
                        <a:latin typeface="Arial" panose="020B0604020202020204" pitchFamily="34" charset="0"/>
                      </a:endParaRPr>
                    </a:p>
                  </a:txBody>
                  <a:tcPr marL="5112" marR="5112" marT="5112"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27"/>
                  </a:ext>
                </a:extLst>
              </a:tr>
            </a:tbl>
          </a:graphicData>
        </a:graphic>
      </p:graphicFrame>
    </p:spTree>
    <p:extLst>
      <p:ext uri="{BB962C8B-B14F-4D97-AF65-F5344CB8AC3E}">
        <p14:creationId xmlns:p14="http://schemas.microsoft.com/office/powerpoint/2010/main" val="721950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4393</Words>
  <Application>Microsoft Office PowerPoint</Application>
  <PresentationFormat>Panorámica</PresentationFormat>
  <Paragraphs>2032</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Arial Black</vt:lpstr>
      <vt:lpstr>Calibri</vt:lpstr>
      <vt:lpstr>Calibri Light</vt:lpstr>
      <vt:lpstr>Tema de Office</vt:lpstr>
      <vt:lpstr>Presentación de PowerPoint</vt:lpstr>
      <vt:lpstr>INTRODUCCIÓN</vt:lpstr>
      <vt:lpstr>OBJETIVOS</vt:lpstr>
      <vt:lpstr>Presentación de PowerPoint</vt:lpstr>
      <vt:lpstr>RECOLECCIÓN DE LA INFORMACIÓN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ANALISIS</vt:lpstr>
      <vt:lpstr>RESULTADOS Y CONCLUSIONES</vt:lpstr>
      <vt:lpstr> MUCHAS GRACIAS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Elena Macuasé Moncayo</dc:creator>
  <cp:lastModifiedBy>EQUIPO 2</cp:lastModifiedBy>
  <cp:revision>18</cp:revision>
  <dcterms:created xsi:type="dcterms:W3CDTF">2019-12-06T22:37:14Z</dcterms:created>
  <dcterms:modified xsi:type="dcterms:W3CDTF">2019-12-10T15:12:23Z</dcterms:modified>
</cp:coreProperties>
</file>