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73" r:id="rId4"/>
    <p:sldId id="260" r:id="rId5"/>
    <p:sldId id="274" r:id="rId6"/>
    <p:sldId id="276" r:id="rId7"/>
    <p:sldId id="282" r:id="rId8"/>
    <p:sldId id="277" r:id="rId9"/>
    <p:sldId id="280" r:id="rId10"/>
    <p:sldId id="281" r:id="rId11"/>
    <p:sldId id="271"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91"/>
    <a:srgbClr val="556885"/>
    <a:srgbClr val="264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1091" autoAdjust="0"/>
  </p:normalViewPr>
  <p:slideViewPr>
    <p:cSldViewPr snapToGrid="0">
      <p:cViewPr varScale="1">
        <p:scale>
          <a:sx n="63" d="100"/>
          <a:sy n="63" d="100"/>
        </p:scale>
        <p:origin x="858"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ED774-49E4-42B5-88B3-F38010672AFB}"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8BAD45D4-D59B-4533-83B0-95878FC00DAC}">
      <dgm:prSet phldrT="[Texto]" custT="1"/>
      <dgm:spPr>
        <a:xfrm>
          <a:off x="3665451" y="4405961"/>
          <a:ext cx="6286262" cy="117518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just"/>
          <a:r>
            <a:rPr lang="es-ES" sz="2400" b="0" dirty="0" smtClean="0">
              <a:solidFill>
                <a:schemeClr val="tx1"/>
              </a:solidFill>
              <a:latin typeface="Calibri" panose="020F0502020204030204"/>
              <a:ea typeface="+mn-ea"/>
              <a:cs typeface="+mn-cs"/>
            </a:rPr>
            <a:t>El estado actual del clima organizacional en DIAGNOSTICAR IPS S.A.S LABORATORIO CLINICO   no cuenta con porcentajes óptimos;  existen aspectos que se podrían </a:t>
          </a:r>
          <a:endParaRPr lang="es-ES" sz="2400" b="0" dirty="0">
            <a:solidFill>
              <a:schemeClr val="tx1"/>
            </a:solidFill>
            <a:latin typeface="Calibri" panose="020F0502020204030204"/>
            <a:ea typeface="+mn-ea"/>
            <a:cs typeface="+mn-cs"/>
          </a:endParaRPr>
        </a:p>
      </dgm:t>
    </dgm:pt>
    <dgm:pt modelId="{34A0E0E1-06D3-46BB-AA42-550A1636349D}" type="parTrans" cxnId="{0DD6FB8D-5215-4E61-8925-4C6E690B47F4}">
      <dgm:prSet/>
      <dgm:spPr/>
      <dgm:t>
        <a:bodyPr/>
        <a:lstStyle/>
        <a:p>
          <a:endParaRPr lang="es-ES"/>
        </a:p>
      </dgm:t>
    </dgm:pt>
    <dgm:pt modelId="{3EF49CB9-622A-406B-B15A-ED189288DF1C}" type="sibTrans" cxnId="{0DD6FB8D-5215-4E61-8925-4C6E690B47F4}">
      <dgm:prSet/>
      <dgm:spPr>
        <a:xfrm>
          <a:off x="1584960" y="3395503"/>
          <a:ext cx="2115224" cy="172658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 modelId="{927EB1B2-69AB-4930-937B-B86349994ED5}">
      <dgm:prSet phldrT="[Texto]" custT="1"/>
      <dgm:spPr>
        <a:xfrm>
          <a:off x="5393149" y="2318574"/>
          <a:ext cx="2880778" cy="772710"/>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2400" b="0" dirty="0" smtClean="0">
              <a:solidFill>
                <a:schemeClr val="tx1"/>
              </a:solidFill>
              <a:latin typeface="Calibri" panose="020F0502020204030204"/>
              <a:ea typeface="+mn-ea"/>
              <a:cs typeface="+mn-cs"/>
            </a:rPr>
            <a:t>Los colaboradores de DIAGNOSTICAR IPS S.A.S LABORATORIO CLINICO se encuentran orgullosos de trabajar  para esta organización </a:t>
          </a:r>
          <a:endParaRPr lang="es-ES" sz="2400" b="0" dirty="0">
            <a:solidFill>
              <a:schemeClr val="tx1"/>
            </a:solidFill>
            <a:latin typeface="Calibri" panose="020F0502020204030204"/>
            <a:ea typeface="+mn-ea"/>
            <a:cs typeface="+mn-cs"/>
          </a:endParaRPr>
        </a:p>
      </dgm:t>
    </dgm:pt>
    <dgm:pt modelId="{7E01057C-B6AE-4825-BE50-169F5D6DCCF5}" type="parTrans" cxnId="{2B36BB12-D15C-4708-A3E9-3AB38B6C49F2}">
      <dgm:prSet/>
      <dgm:spPr/>
      <dgm:t>
        <a:bodyPr/>
        <a:lstStyle/>
        <a:p>
          <a:endParaRPr lang="es-ES"/>
        </a:p>
      </dgm:t>
    </dgm:pt>
    <dgm:pt modelId="{77631E75-C474-4BB5-B4EB-B4C1B8FBD005}" type="sibTrans" cxnId="{2B36BB12-D15C-4708-A3E9-3AB38B6C49F2}">
      <dgm:prSet/>
      <dgm:spPr>
        <a:xfrm>
          <a:off x="4594417" y="1561460"/>
          <a:ext cx="1335672" cy="1335584"/>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s-ES"/>
        </a:p>
      </dgm:t>
    </dgm:pt>
    <dgm:pt modelId="{76957911-2769-49A0-976D-8DEE1072EBFE}" type="pres">
      <dgm:prSet presAssocID="{251ED774-49E4-42B5-88B3-F38010672AFB}" presName="Name0" presStyleCnt="0">
        <dgm:presLayoutVars>
          <dgm:chMax val="7"/>
          <dgm:chPref val="7"/>
          <dgm:dir/>
        </dgm:presLayoutVars>
      </dgm:prSet>
      <dgm:spPr/>
      <dgm:t>
        <a:bodyPr/>
        <a:lstStyle/>
        <a:p>
          <a:endParaRPr lang="es-ES"/>
        </a:p>
      </dgm:t>
    </dgm:pt>
    <dgm:pt modelId="{5F600AA6-FB5B-4F17-AFF8-D628405EB87C}" type="pres">
      <dgm:prSet presAssocID="{251ED774-49E4-42B5-88B3-F38010672AFB}" presName="dot1" presStyleLbl="alignNode1" presStyleIdx="0" presStyleCnt="10" custScaleX="323606" custScaleY="457635" custLinFactX="-100000" custLinFactNeighborX="-139610" custLinFactNeighborY="34230"/>
      <dgm:spPr>
        <a:xfrm>
          <a:off x="4526280" y="2799124"/>
          <a:ext cx="432231" cy="611250"/>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B4B0EF5C-8729-4BA0-BA27-1C89689006AE}" type="pres">
      <dgm:prSet presAssocID="{251ED774-49E4-42B5-88B3-F38010672AFB}" presName="dot2" presStyleLbl="alignNode1" presStyleIdx="1" presStyleCnt="10" custScaleX="330817" custScaleY="382246" custLinFactX="-200000" custLinFactY="48330" custLinFactNeighborX="-244989" custLinFactNeighborY="100000"/>
      <dgm:spPr>
        <a:xfrm>
          <a:off x="4130141" y="3189378"/>
          <a:ext cx="441863" cy="510555"/>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C03FFFE1-5BD9-42D0-AAE7-B04FA5808C32}" type="pres">
      <dgm:prSet presAssocID="{251ED774-49E4-42B5-88B3-F38010672AFB}" presName="dot3" presStyleLbl="alignNode1" presStyleIdx="2" presStyleCnt="10" custScaleX="327546" custScaleY="435825" custLinFactX="-300000" custLinFactY="119480" custLinFactNeighborX="-361779" custLinFactNeighborY="200000"/>
      <dgm:spPr>
        <a:xfrm>
          <a:off x="3703320" y="3544537"/>
          <a:ext cx="437494" cy="582119"/>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AA9D88ED-14CE-4374-BC62-1CE1C6C0655D}" type="pres">
      <dgm:prSet presAssocID="{251ED774-49E4-42B5-88B3-F38010672AFB}" presName="dotArrow1" presStyleLbl="alignNode1" presStyleIdx="3" presStyleCnt="10"/>
      <dgm:spPr>
        <a:xfrm>
          <a:off x="4905896" y="1105131"/>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8AC3778F-07D6-4171-8FA2-B4A994EBEADE}" type="pres">
      <dgm:prSet presAssocID="{251ED774-49E4-42B5-88B3-F38010672AFB}" presName="dotArrow2" presStyleLbl="alignNode1" presStyleIdx="4" presStyleCnt="10"/>
      <dgm:spPr>
        <a:xfrm>
          <a:off x="5084342" y="998794"/>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D7550C51-4BF0-408D-B5C9-5AFECDCBB0CB}" type="pres">
      <dgm:prSet presAssocID="{251ED774-49E4-42B5-88B3-F38010672AFB}" presName="dotArrow3" presStyleLbl="alignNode1" presStyleIdx="5" presStyleCnt="10"/>
      <dgm:spPr>
        <a:xfrm>
          <a:off x="5262253" y="892458"/>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F918F602-0F5D-455D-AF10-0CDF01E8B9AA}" type="pres">
      <dgm:prSet presAssocID="{251ED774-49E4-42B5-88B3-F38010672AFB}" presName="dotArrow4" presStyleLbl="alignNode1" presStyleIdx="6" presStyleCnt="10"/>
      <dgm:spPr>
        <a:xfrm>
          <a:off x="5440165" y="998794"/>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617F4C60-4817-4DE0-9264-B37B25C7B5B5}" type="pres">
      <dgm:prSet presAssocID="{251ED774-49E4-42B5-88B3-F38010672AFB}" presName="dotArrow5" presStyleLbl="alignNode1" presStyleIdx="7" presStyleCnt="10"/>
      <dgm:spPr>
        <a:xfrm>
          <a:off x="5618611" y="1105131"/>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2203658D-EA14-437F-BEAB-34D8F5BD2EFC}" type="pres">
      <dgm:prSet presAssocID="{251ED774-49E4-42B5-88B3-F38010672AFB}" presName="dotArrow6" presStyleLbl="alignNode1" presStyleIdx="8" presStyleCnt="10"/>
      <dgm:spPr>
        <a:xfrm>
          <a:off x="5262253" y="1116828"/>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20A6A122-006B-4898-B8DE-DD4074845658}" type="pres">
      <dgm:prSet presAssocID="{251ED774-49E4-42B5-88B3-F38010672AFB}" presName="dotArrow7" presStyleLbl="alignNode1" presStyleIdx="9" presStyleCnt="10"/>
      <dgm:spPr>
        <a:xfrm>
          <a:off x="5262253" y="1341197"/>
          <a:ext cx="133567" cy="13356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2AA8B0A6-8F69-41CB-9AF3-C168C8DC2CB7}" type="pres">
      <dgm:prSet presAssocID="{8BAD45D4-D59B-4533-83B0-95878FC00DAC}" presName="parTx1" presStyleLbl="node1" presStyleIdx="0" presStyleCnt="2" custScaleX="234319" custScaleY="190476" custLinFactNeighborX="41670" custLinFactNeighborY="88447"/>
      <dgm:spPr/>
      <dgm:t>
        <a:bodyPr/>
        <a:lstStyle/>
        <a:p>
          <a:endParaRPr lang="es-ES"/>
        </a:p>
      </dgm:t>
    </dgm:pt>
    <dgm:pt modelId="{CD4FFEE1-448E-4AAA-B67F-F95854AF9073}" type="pres">
      <dgm:prSet presAssocID="{3EF49CB9-622A-406B-B15A-ED189288DF1C}" presName="picture1" presStyleCnt="0"/>
      <dgm:spPr/>
    </dgm:pt>
    <dgm:pt modelId="{F74FB78E-4ACD-4A3A-A993-7A88AED767C3}" type="pres">
      <dgm:prSet presAssocID="{3EF49CB9-622A-406B-B15A-ED189288DF1C}" presName="imageRepeatNode" presStyleLbl="fgImgPlace1" presStyleIdx="0" presStyleCnt="2" custScaleX="192383" custScaleY="150614" custLinFactX="-23374" custLinFactNeighborX="-100000" custLinFactNeighborY="32301"/>
      <dgm:spPr/>
      <dgm:t>
        <a:bodyPr/>
        <a:lstStyle/>
        <a:p>
          <a:endParaRPr lang="es-ES"/>
        </a:p>
      </dgm:t>
    </dgm:pt>
    <dgm:pt modelId="{6133B55C-38AD-4D14-9272-114597DD8C30}" type="pres">
      <dgm:prSet presAssocID="{927EB1B2-69AB-4930-937B-B86349994ED5}" presName="parTx2" presStyleLbl="node1" presStyleIdx="1" presStyleCnt="2" custScaleX="183820" custScaleY="172420" custLinFactNeighborX="54489" custLinFactNeighborY="1972"/>
      <dgm:spPr/>
      <dgm:t>
        <a:bodyPr/>
        <a:lstStyle/>
        <a:p>
          <a:endParaRPr lang="es-ES"/>
        </a:p>
      </dgm:t>
    </dgm:pt>
    <dgm:pt modelId="{5386C532-F888-4EFF-B189-F02164EBA912}" type="pres">
      <dgm:prSet presAssocID="{77631E75-C474-4BB5-B4EB-B4C1B8FBD005}" presName="picture2" presStyleCnt="0"/>
      <dgm:spPr/>
    </dgm:pt>
    <dgm:pt modelId="{25E01BFA-D862-4942-B1F5-22406402190A}" type="pres">
      <dgm:prSet presAssocID="{77631E75-C474-4BB5-B4EB-B4C1B8FBD005}" presName="imageRepeatNode" presStyleLbl="fgImgPlace1" presStyleIdx="1" presStyleCnt="2" custScaleX="138683" custScaleY="123818" custLinFactNeighborX="-19074" custLinFactNeighborY="4330"/>
      <dgm:spPr/>
      <dgm:t>
        <a:bodyPr/>
        <a:lstStyle/>
        <a:p>
          <a:endParaRPr lang="es-ES"/>
        </a:p>
      </dgm:t>
    </dgm:pt>
  </dgm:ptLst>
  <dgm:cxnLst>
    <dgm:cxn modelId="{89E05F59-334D-458B-981B-954E462358B6}" type="presOf" srcId="{927EB1B2-69AB-4930-937B-B86349994ED5}" destId="{6133B55C-38AD-4D14-9272-114597DD8C30}" srcOrd="0" destOrd="0" presId="urn:microsoft.com/office/officeart/2008/layout/AscendingPictureAccentProcess"/>
    <dgm:cxn modelId="{D2162C2F-B6CA-4196-8FF9-08E71DF57D63}" type="presOf" srcId="{8BAD45D4-D59B-4533-83B0-95878FC00DAC}" destId="{2AA8B0A6-8F69-41CB-9AF3-C168C8DC2CB7}" srcOrd="0" destOrd="0" presId="urn:microsoft.com/office/officeart/2008/layout/AscendingPictureAccentProcess"/>
    <dgm:cxn modelId="{0DD6FB8D-5215-4E61-8925-4C6E690B47F4}" srcId="{251ED774-49E4-42B5-88B3-F38010672AFB}" destId="{8BAD45D4-D59B-4533-83B0-95878FC00DAC}" srcOrd="0" destOrd="0" parTransId="{34A0E0E1-06D3-46BB-AA42-550A1636349D}" sibTransId="{3EF49CB9-622A-406B-B15A-ED189288DF1C}"/>
    <dgm:cxn modelId="{E6AD5449-1BEB-4B04-B6A1-824C592CEFB5}" type="presOf" srcId="{3EF49CB9-622A-406B-B15A-ED189288DF1C}" destId="{F74FB78E-4ACD-4A3A-A993-7A88AED767C3}" srcOrd="0" destOrd="0" presId="urn:microsoft.com/office/officeart/2008/layout/AscendingPictureAccentProcess"/>
    <dgm:cxn modelId="{60991386-93CB-43DD-87A9-F80208C0065C}" type="presOf" srcId="{77631E75-C474-4BB5-B4EB-B4C1B8FBD005}" destId="{25E01BFA-D862-4942-B1F5-22406402190A}" srcOrd="0" destOrd="0" presId="urn:microsoft.com/office/officeart/2008/layout/AscendingPictureAccentProcess"/>
    <dgm:cxn modelId="{5CAB7DF7-A82E-4C49-A63C-1B26ECF7F3B7}" type="presOf" srcId="{251ED774-49E4-42B5-88B3-F38010672AFB}" destId="{76957911-2769-49A0-976D-8DEE1072EBFE}" srcOrd="0" destOrd="0" presId="urn:microsoft.com/office/officeart/2008/layout/AscendingPictureAccentProcess"/>
    <dgm:cxn modelId="{2B36BB12-D15C-4708-A3E9-3AB38B6C49F2}" srcId="{251ED774-49E4-42B5-88B3-F38010672AFB}" destId="{927EB1B2-69AB-4930-937B-B86349994ED5}" srcOrd="1" destOrd="0" parTransId="{7E01057C-B6AE-4825-BE50-169F5D6DCCF5}" sibTransId="{77631E75-C474-4BB5-B4EB-B4C1B8FBD005}"/>
    <dgm:cxn modelId="{61A80072-CD7E-4E4E-B2FE-6D0555F57B78}" type="presParOf" srcId="{76957911-2769-49A0-976D-8DEE1072EBFE}" destId="{5F600AA6-FB5B-4F17-AFF8-D628405EB87C}" srcOrd="0" destOrd="0" presId="urn:microsoft.com/office/officeart/2008/layout/AscendingPictureAccentProcess"/>
    <dgm:cxn modelId="{4531FDCE-A8FF-48D0-9694-F532FF235F55}" type="presParOf" srcId="{76957911-2769-49A0-976D-8DEE1072EBFE}" destId="{B4B0EF5C-8729-4BA0-BA27-1C89689006AE}" srcOrd="1" destOrd="0" presId="urn:microsoft.com/office/officeart/2008/layout/AscendingPictureAccentProcess"/>
    <dgm:cxn modelId="{FCEC4BF0-3BE6-4B23-9214-863394ABC8B1}" type="presParOf" srcId="{76957911-2769-49A0-976D-8DEE1072EBFE}" destId="{C03FFFE1-5BD9-42D0-AAE7-B04FA5808C32}" srcOrd="2" destOrd="0" presId="urn:microsoft.com/office/officeart/2008/layout/AscendingPictureAccentProcess"/>
    <dgm:cxn modelId="{2440513B-E47C-43E3-8428-407AB85AF573}" type="presParOf" srcId="{76957911-2769-49A0-976D-8DEE1072EBFE}" destId="{AA9D88ED-14CE-4374-BC62-1CE1C6C0655D}" srcOrd="3" destOrd="0" presId="urn:microsoft.com/office/officeart/2008/layout/AscendingPictureAccentProcess"/>
    <dgm:cxn modelId="{CC59EE6D-368A-4DCE-9D5C-C15517F3F5B4}" type="presParOf" srcId="{76957911-2769-49A0-976D-8DEE1072EBFE}" destId="{8AC3778F-07D6-4171-8FA2-B4A994EBEADE}" srcOrd="4" destOrd="0" presId="urn:microsoft.com/office/officeart/2008/layout/AscendingPictureAccentProcess"/>
    <dgm:cxn modelId="{84A26377-918A-4C52-BAB8-28083BDD09E5}" type="presParOf" srcId="{76957911-2769-49A0-976D-8DEE1072EBFE}" destId="{D7550C51-4BF0-408D-B5C9-5AFECDCBB0CB}" srcOrd="5" destOrd="0" presId="urn:microsoft.com/office/officeart/2008/layout/AscendingPictureAccentProcess"/>
    <dgm:cxn modelId="{EF9367DF-70C1-4899-830D-A8F36B44B523}" type="presParOf" srcId="{76957911-2769-49A0-976D-8DEE1072EBFE}" destId="{F918F602-0F5D-455D-AF10-0CDF01E8B9AA}" srcOrd="6" destOrd="0" presId="urn:microsoft.com/office/officeart/2008/layout/AscendingPictureAccentProcess"/>
    <dgm:cxn modelId="{ED8F716B-1212-4B23-9B6C-B143D34CA258}" type="presParOf" srcId="{76957911-2769-49A0-976D-8DEE1072EBFE}" destId="{617F4C60-4817-4DE0-9264-B37B25C7B5B5}" srcOrd="7" destOrd="0" presId="urn:microsoft.com/office/officeart/2008/layout/AscendingPictureAccentProcess"/>
    <dgm:cxn modelId="{0EE61CF2-84CB-46C1-85BD-FBCC54819241}" type="presParOf" srcId="{76957911-2769-49A0-976D-8DEE1072EBFE}" destId="{2203658D-EA14-437F-BEAB-34D8F5BD2EFC}" srcOrd="8" destOrd="0" presId="urn:microsoft.com/office/officeart/2008/layout/AscendingPictureAccentProcess"/>
    <dgm:cxn modelId="{A68A24C3-EC22-41C1-AAFD-165554F2D2CC}" type="presParOf" srcId="{76957911-2769-49A0-976D-8DEE1072EBFE}" destId="{20A6A122-006B-4898-B8DE-DD4074845658}" srcOrd="9" destOrd="0" presId="urn:microsoft.com/office/officeart/2008/layout/AscendingPictureAccentProcess"/>
    <dgm:cxn modelId="{7EE6FC09-795C-4071-9795-612CE9FFA948}" type="presParOf" srcId="{76957911-2769-49A0-976D-8DEE1072EBFE}" destId="{2AA8B0A6-8F69-41CB-9AF3-C168C8DC2CB7}" srcOrd="10" destOrd="0" presId="urn:microsoft.com/office/officeart/2008/layout/AscendingPictureAccentProcess"/>
    <dgm:cxn modelId="{7997D930-370B-49EE-A3C9-0300EF735B3D}" type="presParOf" srcId="{76957911-2769-49A0-976D-8DEE1072EBFE}" destId="{CD4FFEE1-448E-4AAA-B67F-F95854AF9073}" srcOrd="11" destOrd="0" presId="urn:microsoft.com/office/officeart/2008/layout/AscendingPictureAccentProcess"/>
    <dgm:cxn modelId="{1705EFC0-8A9A-443A-A178-3D2DB40B986E}" type="presParOf" srcId="{CD4FFEE1-448E-4AAA-B67F-F95854AF9073}" destId="{F74FB78E-4ACD-4A3A-A993-7A88AED767C3}" srcOrd="0" destOrd="0" presId="urn:microsoft.com/office/officeart/2008/layout/AscendingPictureAccentProcess"/>
    <dgm:cxn modelId="{0EF9E2C3-AC25-496F-BD29-C8C7F42DC996}" type="presParOf" srcId="{76957911-2769-49A0-976D-8DEE1072EBFE}" destId="{6133B55C-38AD-4D14-9272-114597DD8C30}" srcOrd="12" destOrd="0" presId="urn:microsoft.com/office/officeart/2008/layout/AscendingPictureAccentProcess"/>
    <dgm:cxn modelId="{D809C741-73B1-4530-A93D-D3CC3464EFCD}" type="presParOf" srcId="{76957911-2769-49A0-976D-8DEE1072EBFE}" destId="{5386C532-F888-4EFF-B189-F02164EBA912}" srcOrd="13" destOrd="0" presId="urn:microsoft.com/office/officeart/2008/layout/AscendingPictureAccentProcess"/>
    <dgm:cxn modelId="{E2B90AA6-9B90-4017-968A-E5F5FA610F65}" type="presParOf" srcId="{5386C532-F888-4EFF-B189-F02164EBA912}" destId="{25E01BFA-D862-4942-B1F5-22406402190A}"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0AA6-FB5B-4F17-AFF8-D628405EB87C}">
      <dsp:nvSpPr>
        <dsp:cNvPr id="0" name=""/>
        <dsp:cNvSpPr/>
      </dsp:nvSpPr>
      <dsp:spPr>
        <a:xfrm>
          <a:off x="4249701" y="3069228"/>
          <a:ext cx="486838" cy="688474"/>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0EF5C-8729-4BA0-BA27-1C89689006AE}">
      <dsp:nvSpPr>
        <dsp:cNvPr id="0" name=""/>
        <dsp:cNvSpPr/>
      </dsp:nvSpPr>
      <dsp:spPr>
        <a:xfrm>
          <a:off x="3803513" y="3508786"/>
          <a:ext cx="497687" cy="575057"/>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3FFFE1-5BD9-42D0-AAE7-B04FA5808C32}">
      <dsp:nvSpPr>
        <dsp:cNvPr id="0" name=""/>
        <dsp:cNvSpPr/>
      </dsp:nvSpPr>
      <dsp:spPr>
        <a:xfrm>
          <a:off x="3322770" y="3908815"/>
          <a:ext cx="492766" cy="655663"/>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D88ED-14CE-4374-BC62-1CE1C6C0655D}">
      <dsp:nvSpPr>
        <dsp:cNvPr id="0" name=""/>
        <dsp:cNvSpPr/>
      </dsp:nvSpPr>
      <dsp:spPr>
        <a:xfrm>
          <a:off x="4677276" y="1161220"/>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3778F-07D6-4171-8FA2-B4A994EBEADE}">
      <dsp:nvSpPr>
        <dsp:cNvPr id="0" name=""/>
        <dsp:cNvSpPr/>
      </dsp:nvSpPr>
      <dsp:spPr>
        <a:xfrm>
          <a:off x="4878266" y="1041449"/>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50C51-4BF0-408D-B5C9-5AFECDCBB0CB}">
      <dsp:nvSpPr>
        <dsp:cNvPr id="0" name=""/>
        <dsp:cNvSpPr/>
      </dsp:nvSpPr>
      <dsp:spPr>
        <a:xfrm>
          <a:off x="5078655" y="921679"/>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8F602-0F5D-455D-AF10-0CDF01E8B9AA}">
      <dsp:nvSpPr>
        <dsp:cNvPr id="0" name=""/>
        <dsp:cNvSpPr/>
      </dsp:nvSpPr>
      <dsp:spPr>
        <a:xfrm>
          <a:off x="5279043" y="1041449"/>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F4C60-4817-4DE0-9264-B37B25C7B5B5}">
      <dsp:nvSpPr>
        <dsp:cNvPr id="0" name=""/>
        <dsp:cNvSpPr/>
      </dsp:nvSpPr>
      <dsp:spPr>
        <a:xfrm>
          <a:off x="5480033" y="1161220"/>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3658D-EA14-437F-BEAB-34D8F5BD2EFC}">
      <dsp:nvSpPr>
        <dsp:cNvPr id="0" name=""/>
        <dsp:cNvSpPr/>
      </dsp:nvSpPr>
      <dsp:spPr>
        <a:xfrm>
          <a:off x="5078655" y="1174395"/>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6A122-006B-4898-B8DE-DD4074845658}">
      <dsp:nvSpPr>
        <dsp:cNvPr id="0" name=""/>
        <dsp:cNvSpPr/>
      </dsp:nvSpPr>
      <dsp:spPr>
        <a:xfrm>
          <a:off x="5078655" y="1427111"/>
          <a:ext cx="150441" cy="150441"/>
        </a:xfrm>
        <a:prstGeom prst="ellips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8B0A6-8F69-41CB-9AF3-C168C8DC2CB7}">
      <dsp:nvSpPr>
        <dsp:cNvPr id="0" name=""/>
        <dsp:cNvSpPr/>
      </dsp:nvSpPr>
      <dsp:spPr>
        <a:xfrm>
          <a:off x="3027595" y="4606368"/>
          <a:ext cx="7603017" cy="1657775"/>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801" tIns="91440" rIns="91440" bIns="91440" numCol="1" spcCol="1270" anchor="ctr" anchorCtr="0">
          <a:noAutofit/>
        </a:bodyPr>
        <a:lstStyle/>
        <a:p>
          <a:pPr lvl="0" algn="just" defTabSz="1066800">
            <a:lnSpc>
              <a:spcPct val="90000"/>
            </a:lnSpc>
            <a:spcBef>
              <a:spcPct val="0"/>
            </a:spcBef>
            <a:spcAft>
              <a:spcPct val="35000"/>
            </a:spcAft>
          </a:pPr>
          <a:r>
            <a:rPr lang="es-ES" sz="2400" b="0" kern="1200" dirty="0" smtClean="0">
              <a:solidFill>
                <a:schemeClr val="tx1"/>
              </a:solidFill>
              <a:latin typeface="Calibri" panose="020F0502020204030204"/>
              <a:ea typeface="+mn-ea"/>
              <a:cs typeface="+mn-cs"/>
            </a:rPr>
            <a:t>El estado actual del clima organizacional en DIAGNOSTICAR IPS S.A.S LABORATORIO CLINICO   no cuenta con porcentajes óptimos;  existen aspectos que se podrían </a:t>
          </a:r>
          <a:endParaRPr lang="es-ES" sz="2400" b="0" kern="1200" dirty="0">
            <a:solidFill>
              <a:schemeClr val="tx1"/>
            </a:solidFill>
            <a:latin typeface="Calibri" panose="020F0502020204030204"/>
            <a:ea typeface="+mn-ea"/>
            <a:cs typeface="+mn-cs"/>
          </a:endParaRPr>
        </a:p>
      </dsp:txBody>
      <dsp:txXfrm>
        <a:off x="3108521" y="4687294"/>
        <a:ext cx="7441165" cy="1495923"/>
      </dsp:txXfrm>
    </dsp:sp>
    <dsp:sp modelId="{F74FB78E-4ACD-4A3A-A993-7A88AED767C3}">
      <dsp:nvSpPr>
        <dsp:cNvPr id="0" name=""/>
        <dsp:cNvSpPr/>
      </dsp:nvSpPr>
      <dsp:spPr>
        <a:xfrm>
          <a:off x="404043" y="3482752"/>
          <a:ext cx="2894244" cy="2265714"/>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133B55C-38AD-4D14-9272-114597DD8C30}">
      <dsp:nvSpPr>
        <dsp:cNvPr id="0" name=""/>
        <dsp:cNvSpPr/>
      </dsp:nvSpPr>
      <dsp:spPr>
        <a:xfrm>
          <a:off x="5541738" y="2229982"/>
          <a:ext cx="5964461" cy="1500627"/>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801" tIns="91440" rIns="91440" bIns="91440" numCol="1" spcCol="1270" anchor="ctr" anchorCtr="0">
          <a:noAutofit/>
        </a:bodyPr>
        <a:lstStyle/>
        <a:p>
          <a:pPr lvl="0" algn="l" defTabSz="1066800">
            <a:lnSpc>
              <a:spcPct val="90000"/>
            </a:lnSpc>
            <a:spcBef>
              <a:spcPct val="0"/>
            </a:spcBef>
            <a:spcAft>
              <a:spcPct val="35000"/>
            </a:spcAft>
          </a:pPr>
          <a:r>
            <a:rPr lang="es-ES" sz="2400" b="0" kern="1200" dirty="0" smtClean="0">
              <a:solidFill>
                <a:schemeClr val="tx1"/>
              </a:solidFill>
              <a:latin typeface="Calibri" panose="020F0502020204030204"/>
              <a:ea typeface="+mn-ea"/>
              <a:cs typeface="+mn-cs"/>
            </a:rPr>
            <a:t>Los colaboradores de DIAGNOSTICAR IPS S.A.S LABORATORIO CLINICO se encuentran orgullosos de trabajar  para esta organización </a:t>
          </a:r>
          <a:endParaRPr lang="es-ES" sz="2400" b="0" kern="1200" dirty="0">
            <a:solidFill>
              <a:schemeClr val="tx1"/>
            </a:solidFill>
            <a:latin typeface="Calibri" panose="020F0502020204030204"/>
            <a:ea typeface="+mn-ea"/>
            <a:cs typeface="+mn-cs"/>
          </a:endParaRPr>
        </a:p>
      </dsp:txBody>
      <dsp:txXfrm>
        <a:off x="5614993" y="2303237"/>
        <a:ext cx="5817951" cy="1354117"/>
      </dsp:txXfrm>
    </dsp:sp>
    <dsp:sp modelId="{25E01BFA-D862-4942-B1F5-22406402190A}">
      <dsp:nvSpPr>
        <dsp:cNvPr id="0" name=""/>
        <dsp:cNvSpPr/>
      </dsp:nvSpPr>
      <dsp:spPr>
        <a:xfrm>
          <a:off x="3748516" y="1561188"/>
          <a:ext cx="2086372" cy="1862617"/>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66EA8-892F-46DC-AA6D-8479A284B391}" type="datetimeFigureOut">
              <a:rPr lang="es-CO" smtClean="0"/>
              <a:t>7/12/2019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447E7-8A70-4B64-BBCD-2504D0EA37FF}" type="slidenum">
              <a:rPr lang="es-CO" smtClean="0"/>
              <a:t>‹Nº›</a:t>
            </a:fld>
            <a:endParaRPr lang="es-CO"/>
          </a:p>
        </p:txBody>
      </p:sp>
    </p:spTree>
    <p:extLst>
      <p:ext uri="{BB962C8B-B14F-4D97-AF65-F5344CB8AC3E}">
        <p14:creationId xmlns:p14="http://schemas.microsoft.com/office/powerpoint/2010/main" val="128140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D9447E7-8A70-4B64-BBCD-2504D0EA37FF}" type="slidenum">
              <a:rPr lang="es-CO" smtClean="0"/>
              <a:t>1</a:t>
            </a:fld>
            <a:endParaRPr lang="es-CO"/>
          </a:p>
        </p:txBody>
      </p:sp>
    </p:spTree>
    <p:extLst>
      <p:ext uri="{BB962C8B-B14F-4D97-AF65-F5344CB8AC3E}">
        <p14:creationId xmlns:p14="http://schemas.microsoft.com/office/powerpoint/2010/main" val="327335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D9447E7-8A70-4B64-BBCD-2504D0EA37FF}" type="slidenum">
              <a:rPr lang="es-CO" smtClean="0"/>
              <a:t>10</a:t>
            </a:fld>
            <a:endParaRPr lang="es-CO"/>
          </a:p>
        </p:txBody>
      </p:sp>
    </p:spTree>
    <p:extLst>
      <p:ext uri="{BB962C8B-B14F-4D97-AF65-F5344CB8AC3E}">
        <p14:creationId xmlns:p14="http://schemas.microsoft.com/office/powerpoint/2010/main" val="140073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E7EE3-3A91-4AB0-92CD-0D1D6CCF09B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2CBA624-1CD1-49E7-8BEA-8F96003EF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AFB7E83-EA09-4811-92E9-FC33C16DA3A8}"/>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5" name="Marcador de pie de página 4">
            <a:extLst>
              <a:ext uri="{FF2B5EF4-FFF2-40B4-BE49-F238E27FC236}">
                <a16:creationId xmlns:a16="http://schemas.microsoft.com/office/drawing/2014/main" id="{B404F43D-5383-4F66-AA7C-835177A18F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3B6015-FA7D-4F02-9811-B42C484F3E0B}"/>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822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FE859-A436-4AC6-9FF0-30D4CA9B85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A4F4B15-4328-4643-86D8-DAA92DEB10C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16862-139F-4784-907E-16470593CCC9}"/>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5" name="Marcador de pie de página 4">
            <a:extLst>
              <a:ext uri="{FF2B5EF4-FFF2-40B4-BE49-F238E27FC236}">
                <a16:creationId xmlns:a16="http://schemas.microsoft.com/office/drawing/2014/main" id="{89C021F0-AB2E-49AF-96FE-17CD5D2528E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9BE536-DCC5-4071-9F6D-33DF53B08831}"/>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13616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0B06F9-4730-4CAC-AFA4-8CC44EADF58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0A2AA75-FCD8-49B6-86A9-ED4E6715ADF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0D2CF5-C719-4EFF-A784-F444E12AB046}"/>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5" name="Marcador de pie de página 4">
            <a:extLst>
              <a:ext uri="{FF2B5EF4-FFF2-40B4-BE49-F238E27FC236}">
                <a16:creationId xmlns:a16="http://schemas.microsoft.com/office/drawing/2014/main" id="{65580FC6-2696-43BB-8366-3917E77C71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FCEEBED-648C-4C0D-A96B-9E6CA9F743A5}"/>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31064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FA343-85C7-4E44-8421-5E9B9A105A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E52DB3E-139D-455D-B593-531E0F0B68D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24CF3F-0C1E-4E07-80DD-1B9128BFFF98}"/>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5" name="Marcador de pie de página 4">
            <a:extLst>
              <a:ext uri="{FF2B5EF4-FFF2-40B4-BE49-F238E27FC236}">
                <a16:creationId xmlns:a16="http://schemas.microsoft.com/office/drawing/2014/main" id="{C1B526D5-2201-4505-9DFC-DD830AA6C1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9FDDBE8-6B4E-424F-AB61-85CCA3A1E9DA}"/>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2460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F343B1-CFAE-44D9-9A1D-210B2E8406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D4DE5D0-09A5-4866-86A8-D4722FEFE4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F513305-408D-469F-97AE-2CE37083B476}"/>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5" name="Marcador de pie de página 4">
            <a:extLst>
              <a:ext uri="{FF2B5EF4-FFF2-40B4-BE49-F238E27FC236}">
                <a16:creationId xmlns:a16="http://schemas.microsoft.com/office/drawing/2014/main" id="{9FBC3B1F-2B79-4CE0-B339-90EBB32FFA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057502-99E8-4468-9A74-69716104A8B2}"/>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20489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E83C3-F5D3-4D3D-8E11-BAF016D294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D4866F3-A20D-4983-9D74-CDF2AF07F0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9125F98-1849-4C75-B70F-21CE4262A3F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91AF011-A00E-4219-95A8-A58F3EBF7429}"/>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6" name="Marcador de pie de página 5">
            <a:extLst>
              <a:ext uri="{FF2B5EF4-FFF2-40B4-BE49-F238E27FC236}">
                <a16:creationId xmlns:a16="http://schemas.microsoft.com/office/drawing/2014/main" id="{B8BA7819-BB33-4C9F-9CAE-7F5E059528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F41CD90-B0B3-4E94-A655-9BA99B4596C3}"/>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94135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B0907-5893-44A9-8CD3-38373F3E75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F8457FE-C831-4337-AB97-E2D1D6E2F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C6311E4-4239-4CF1-B13E-A7AE26F466C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2F87D61-8EF2-4ABC-9D3C-1EB50156A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C445098-CE3D-4351-9F8E-6CECD3553BE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DB710BA-6E33-419A-9FC3-B4135314F8C2}"/>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8" name="Marcador de pie de página 7">
            <a:extLst>
              <a:ext uri="{FF2B5EF4-FFF2-40B4-BE49-F238E27FC236}">
                <a16:creationId xmlns:a16="http://schemas.microsoft.com/office/drawing/2014/main" id="{F30B006E-2AD9-46CC-8B29-7FD479FF71B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0F8C2B0-E6E4-4FCC-8AB3-FEC511F4E73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139326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FC35B-311F-44BB-BC5C-AA33ADE78F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1465C0A-8B5C-4ACF-B1A4-44EA7CFADD1F}"/>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4" name="Marcador de pie de página 3">
            <a:extLst>
              <a:ext uri="{FF2B5EF4-FFF2-40B4-BE49-F238E27FC236}">
                <a16:creationId xmlns:a16="http://schemas.microsoft.com/office/drawing/2014/main" id="{FA506250-3595-486B-AA3F-1B3D13E4099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D5B0001-A15E-47F5-B77B-352D7BC2D26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209851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9455A8-0058-43A2-B0D5-8AE78D7FDE82}"/>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3" name="Marcador de pie de página 2">
            <a:extLst>
              <a:ext uri="{FF2B5EF4-FFF2-40B4-BE49-F238E27FC236}">
                <a16:creationId xmlns:a16="http://schemas.microsoft.com/office/drawing/2014/main" id="{8FAACA6C-4ACA-418B-BD54-CCEB6498D5F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E74E9CD-8F1C-4978-AEDA-B67A02ED92D9}"/>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6803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D564B-924F-49C7-AA7B-6288D7FEB45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C8D8D27-FEA2-4133-8419-1E8D5067E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83BC9EA-111C-4203-B501-E00577A37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9ED1028-4710-4C07-9B3C-9A9B2A850D36}"/>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6" name="Marcador de pie de página 5">
            <a:extLst>
              <a:ext uri="{FF2B5EF4-FFF2-40B4-BE49-F238E27FC236}">
                <a16:creationId xmlns:a16="http://schemas.microsoft.com/office/drawing/2014/main" id="{9D8CE721-29D5-46FB-AACC-C04E13CF6F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F0F5EC6-2927-48AB-B441-CC59C482AC06}"/>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0176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D1669-E670-47D5-86FB-EEC37D00B2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92C150F-F4B6-4D67-8FAD-89971D125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D0179FE-7BBC-450A-9A72-64AE34449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84BE714-5A38-4E17-BF57-F29E2443D988}"/>
              </a:ext>
            </a:extLst>
          </p:cNvPr>
          <p:cNvSpPr>
            <a:spLocks noGrp="1"/>
          </p:cNvSpPr>
          <p:nvPr>
            <p:ph type="dt" sz="half" idx="10"/>
          </p:nvPr>
        </p:nvSpPr>
        <p:spPr/>
        <p:txBody>
          <a:bodyPr/>
          <a:lstStyle/>
          <a:p>
            <a:fld id="{427A300B-F4C3-4081-8219-B9635F206E11}" type="datetimeFigureOut">
              <a:rPr lang="es-CO" smtClean="0"/>
              <a:t>7/12/2019</a:t>
            </a:fld>
            <a:endParaRPr lang="es-CO"/>
          </a:p>
        </p:txBody>
      </p:sp>
      <p:sp>
        <p:nvSpPr>
          <p:cNvPr id="6" name="Marcador de pie de página 5">
            <a:extLst>
              <a:ext uri="{FF2B5EF4-FFF2-40B4-BE49-F238E27FC236}">
                <a16:creationId xmlns:a16="http://schemas.microsoft.com/office/drawing/2014/main" id="{215F5FE0-5731-4F31-99AC-78D3692F477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8A71F88-1E67-41AA-995C-AADFBD10832E}"/>
              </a:ext>
            </a:extLst>
          </p:cNvPr>
          <p:cNvSpPr>
            <a:spLocks noGrp="1"/>
          </p:cNvSpPr>
          <p:nvPr>
            <p:ph type="sldNum" sz="quarter" idx="12"/>
          </p:nvPr>
        </p:nvSpPr>
        <p:spPr/>
        <p:txBody>
          <a:bodyPr/>
          <a:lstStyle/>
          <a:p>
            <a:fld id="{4A16ADF2-42F5-42DA-A555-81223F35269D}" type="slidenum">
              <a:rPr lang="es-CO" smtClean="0"/>
              <a:t>‹Nº›</a:t>
            </a:fld>
            <a:endParaRPr lang="es-CO"/>
          </a:p>
        </p:txBody>
      </p:sp>
    </p:spTree>
    <p:extLst>
      <p:ext uri="{BB962C8B-B14F-4D97-AF65-F5344CB8AC3E}">
        <p14:creationId xmlns:p14="http://schemas.microsoft.com/office/powerpoint/2010/main" val="383361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F955F1-F1CB-4CC1-8D70-FE36AB1E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1E8A287-A19C-400F-80DB-8A578CEA1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1F25DC3-0193-479A-8013-70AA5582E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A300B-F4C3-4081-8219-B9635F206E11}" type="datetimeFigureOut">
              <a:rPr lang="es-CO" smtClean="0"/>
              <a:t>7/12/2019</a:t>
            </a:fld>
            <a:endParaRPr lang="es-CO"/>
          </a:p>
        </p:txBody>
      </p:sp>
      <p:sp>
        <p:nvSpPr>
          <p:cNvPr id="5" name="Marcador de pie de página 4">
            <a:extLst>
              <a:ext uri="{FF2B5EF4-FFF2-40B4-BE49-F238E27FC236}">
                <a16:creationId xmlns:a16="http://schemas.microsoft.com/office/drawing/2014/main" id="{51DDB6DA-82AB-4060-B968-7B34D5F93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0680248-1AC5-4682-8991-1D06D7A0F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6ADF2-42F5-42DA-A555-81223F35269D}" type="slidenum">
              <a:rPr lang="es-CO" smtClean="0"/>
              <a:t>‹Nº›</a:t>
            </a:fld>
            <a:endParaRPr lang="es-CO"/>
          </a:p>
        </p:txBody>
      </p:sp>
    </p:spTree>
    <p:extLst>
      <p:ext uri="{BB962C8B-B14F-4D97-AF65-F5344CB8AC3E}">
        <p14:creationId xmlns:p14="http://schemas.microsoft.com/office/powerpoint/2010/main" val="321731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6419E-8ECE-447E-B9CD-50786F792A88}"/>
              </a:ext>
            </a:extLst>
          </p:cNvPr>
          <p:cNvSpPr>
            <a:spLocks noGrp="1"/>
          </p:cNvSpPr>
          <p:nvPr>
            <p:ph type="ctrTitle"/>
          </p:nvPr>
        </p:nvSpPr>
        <p:spPr>
          <a:xfrm>
            <a:off x="0" y="899885"/>
            <a:ext cx="12192000" cy="3280229"/>
          </a:xfrm>
        </p:spPr>
        <p:txBody>
          <a:bodyPr>
            <a:normAutofit fontScale="90000"/>
          </a:bodyPr>
          <a:lstStyle/>
          <a:p>
            <a:r>
              <a:rPr lang="es-CO" sz="7200" b="1" dirty="0" smtClean="0">
                <a:solidFill>
                  <a:schemeClr val="bg1"/>
                </a:solidFill>
                <a:latin typeface="+mn-lt"/>
                <a:cs typeface="Aharoni" panose="020B0604020202020204" pitchFamily="2" charset="-79"/>
              </a:rPr>
              <a:t/>
            </a:r>
            <a:br>
              <a:rPr lang="es-CO" sz="7200" b="1" dirty="0" smtClean="0">
                <a:solidFill>
                  <a:schemeClr val="bg1"/>
                </a:solidFill>
                <a:latin typeface="+mn-lt"/>
                <a:cs typeface="Aharoni" panose="020B0604020202020204" pitchFamily="2" charset="-79"/>
              </a:rPr>
            </a:br>
            <a:r>
              <a:rPr lang="es-CO" sz="7200" b="1" dirty="0">
                <a:solidFill>
                  <a:schemeClr val="bg1"/>
                </a:solidFill>
                <a:latin typeface="+mn-lt"/>
                <a:cs typeface="Aharoni" panose="020B0604020202020204" pitchFamily="2" charset="-79"/>
              </a:rPr>
              <a:t/>
            </a:r>
            <a:br>
              <a:rPr lang="es-CO" sz="7200" b="1" dirty="0">
                <a:solidFill>
                  <a:schemeClr val="bg1"/>
                </a:solidFill>
                <a:latin typeface="+mn-lt"/>
                <a:cs typeface="Aharoni" panose="020B0604020202020204" pitchFamily="2" charset="-79"/>
              </a:rPr>
            </a:br>
            <a:r>
              <a:rPr lang="es-CO" sz="6700" b="1" dirty="0" smtClean="0">
                <a:solidFill>
                  <a:schemeClr val="bg1"/>
                </a:solidFill>
                <a:latin typeface="+mn-lt"/>
                <a:cs typeface="Aharoni" panose="020B0604020202020204" pitchFamily="2" charset="-79"/>
              </a:rPr>
              <a:t>ANALISIS DEL </a:t>
            </a:r>
            <a:r>
              <a:rPr lang="es-CO" sz="6700" b="1" dirty="0" smtClean="0">
                <a:solidFill>
                  <a:schemeClr val="bg1"/>
                </a:solidFill>
                <a:latin typeface="+mn-lt"/>
                <a:cs typeface="Aharoni" panose="020B0604020202020204" pitchFamily="2" charset="-79"/>
              </a:rPr>
              <a:t>CLÍMA </a:t>
            </a:r>
            <a:r>
              <a:rPr lang="es-CO" sz="6700" b="1" dirty="0" smtClean="0">
                <a:solidFill>
                  <a:schemeClr val="bg1"/>
                </a:solidFill>
                <a:latin typeface="+mn-lt"/>
                <a:cs typeface="Aharoni" panose="020B0604020202020204" pitchFamily="2" charset="-79"/>
              </a:rPr>
              <a:t>ORGANIZACIONAL EN DIAGNOSTICAR IPS S.A.S LABORATORIO CLINICO SEDE POPAYÁN</a:t>
            </a:r>
            <a:endParaRPr lang="es-CO" sz="6700" b="1" dirty="0">
              <a:solidFill>
                <a:schemeClr val="bg1"/>
              </a:solidFill>
              <a:latin typeface="+mn-lt"/>
              <a:cs typeface="Aharoni" panose="020B0604020202020204" pitchFamily="2" charset="-79"/>
            </a:endParaRPr>
          </a:p>
        </p:txBody>
      </p:sp>
      <p:sp>
        <p:nvSpPr>
          <p:cNvPr id="3" name="CuadroTexto 2"/>
          <p:cNvSpPr txBox="1"/>
          <p:nvPr/>
        </p:nvSpPr>
        <p:spPr>
          <a:xfrm flipH="1">
            <a:off x="-2" y="5588000"/>
            <a:ext cx="6821715" cy="1077218"/>
          </a:xfrm>
          <a:prstGeom prst="rect">
            <a:avLst/>
          </a:prstGeom>
          <a:noFill/>
        </p:spPr>
        <p:txBody>
          <a:bodyPr wrap="square" rtlCol="0">
            <a:spAutoFit/>
          </a:bodyPr>
          <a:lstStyle/>
          <a:p>
            <a:pPr algn="ctr"/>
            <a:r>
              <a:rPr lang="es-CO" sz="3200" b="1" dirty="0" smtClean="0">
                <a:solidFill>
                  <a:schemeClr val="bg1"/>
                </a:solidFill>
              </a:rPr>
              <a:t>ERICA  ADRIANA NAVIA NAVIA</a:t>
            </a:r>
          </a:p>
          <a:p>
            <a:pPr algn="ctr"/>
            <a:r>
              <a:rPr lang="es-CO" sz="3200" b="1" dirty="0" smtClean="0">
                <a:solidFill>
                  <a:schemeClr val="bg1"/>
                </a:solidFill>
              </a:rPr>
              <a:t>SANDRA PATRICIA ARBELAEZ MELLIZO</a:t>
            </a:r>
            <a:endParaRPr lang="es-CO" sz="3200" b="1" dirty="0">
              <a:solidFill>
                <a:schemeClr val="bg1"/>
              </a:solidFill>
            </a:endParaRPr>
          </a:p>
        </p:txBody>
      </p:sp>
    </p:spTree>
    <p:extLst>
      <p:ext uri="{BB962C8B-B14F-4D97-AF65-F5344CB8AC3E}">
        <p14:creationId xmlns:p14="http://schemas.microsoft.com/office/powerpoint/2010/main" val="1095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21920" y="230049"/>
            <a:ext cx="11871960"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smtClean="0">
                <a:ln>
                  <a:noFill/>
                </a:ln>
                <a:solidFill>
                  <a:prstClr val="white"/>
                </a:solidFill>
                <a:effectLst/>
                <a:uLnTx/>
                <a:uFillTx/>
                <a:latin typeface="Calibri" panose="020F0502020204030204"/>
                <a:ea typeface="+mn-ea"/>
                <a:cs typeface="+mn-cs"/>
              </a:rPr>
              <a:t>RECOMENDACIONES</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Elipse 10"/>
          <p:cNvSpPr/>
          <p:nvPr/>
        </p:nvSpPr>
        <p:spPr>
          <a:xfrm>
            <a:off x="11094720" y="935903"/>
            <a:ext cx="9144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solidFill>
                  <a:schemeClr val="tx1"/>
                </a:solidFill>
              </a:rPr>
              <a:t>1</a:t>
            </a:r>
            <a:endParaRPr lang="es-CO" sz="2800" b="1" dirty="0">
              <a:solidFill>
                <a:schemeClr val="tx1"/>
              </a:solidFill>
            </a:endParaRPr>
          </a:p>
        </p:txBody>
      </p:sp>
      <p:sp>
        <p:nvSpPr>
          <p:cNvPr id="12" name="Elipse 11"/>
          <p:cNvSpPr/>
          <p:nvPr/>
        </p:nvSpPr>
        <p:spPr>
          <a:xfrm>
            <a:off x="11079480" y="2776770"/>
            <a:ext cx="9144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solidFill>
                  <a:schemeClr val="tx1"/>
                </a:solidFill>
              </a:rPr>
              <a:t>2</a:t>
            </a:r>
            <a:endParaRPr lang="es-CO" sz="2800" b="1" dirty="0">
              <a:solidFill>
                <a:schemeClr val="tx1"/>
              </a:solidFill>
            </a:endParaRPr>
          </a:p>
        </p:txBody>
      </p:sp>
      <p:sp>
        <p:nvSpPr>
          <p:cNvPr id="13" name="Elipse 12"/>
          <p:cNvSpPr/>
          <p:nvPr/>
        </p:nvSpPr>
        <p:spPr>
          <a:xfrm>
            <a:off x="11064240" y="4802422"/>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smtClean="0">
                <a:solidFill>
                  <a:schemeClr val="tx1"/>
                </a:solidFill>
              </a:rPr>
              <a:t>3</a:t>
            </a:r>
            <a:endParaRPr lang="es-CO" sz="2000" b="1" dirty="0">
              <a:solidFill>
                <a:schemeClr val="tx1"/>
              </a:solidFill>
            </a:endParaRPr>
          </a:p>
        </p:txBody>
      </p:sp>
      <p:sp>
        <p:nvSpPr>
          <p:cNvPr id="18" name="Flecha a la derecha con bandas 17"/>
          <p:cNvSpPr/>
          <p:nvPr/>
        </p:nvSpPr>
        <p:spPr>
          <a:xfrm>
            <a:off x="60960" y="949598"/>
            <a:ext cx="11750040" cy="19935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Con el objetivo de aumentar la motivación personal de los empleados, es importante alentar su participación y colaboración, haciendo interesante el trabajo relacionando recompensas con el rendimiento. Creando condiciones favorables para su desempeño.</a:t>
            </a:r>
          </a:p>
        </p:txBody>
      </p:sp>
      <p:sp>
        <p:nvSpPr>
          <p:cNvPr id="19" name="Flecha a la derecha con bandas 18"/>
          <p:cNvSpPr/>
          <p:nvPr/>
        </p:nvSpPr>
        <p:spPr>
          <a:xfrm>
            <a:off x="60960" y="2949488"/>
            <a:ext cx="11750040" cy="200696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Se recomienda involucrar al personal, en la toma de decisiones mediante la recolección de información, con el fin de concebir planes de acción en el que ambas partes se encuentren identificadas.</a:t>
            </a:r>
          </a:p>
        </p:txBody>
      </p:sp>
      <p:sp>
        <p:nvSpPr>
          <p:cNvPr id="20" name="Flecha a la derecha con bandas 19"/>
          <p:cNvSpPr/>
          <p:nvPr/>
        </p:nvSpPr>
        <p:spPr>
          <a:xfrm>
            <a:off x="121920" y="4956450"/>
            <a:ext cx="11750040" cy="21301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Se sugiere incluir en el plan de </a:t>
            </a:r>
            <a:r>
              <a:rPr lang="es-ES" sz="2000" dirty="0" smtClean="0">
                <a:solidFill>
                  <a:schemeClr val="tx1"/>
                </a:solidFill>
              </a:rPr>
              <a:t>capacitación, una </a:t>
            </a:r>
            <a:r>
              <a:rPr lang="es-ES" sz="2000" dirty="0">
                <a:solidFill>
                  <a:schemeClr val="tx1"/>
                </a:solidFill>
              </a:rPr>
              <a:t>temática que ayude a desarrollar e incrementar las habilidades socio-culturales de cada uno de los empleados con el objetivo de mejorar su calidad de vida.</a:t>
            </a:r>
          </a:p>
        </p:txBody>
      </p:sp>
    </p:spTree>
    <p:extLst>
      <p:ext uri="{BB962C8B-B14F-4D97-AF65-F5344CB8AC3E}">
        <p14:creationId xmlns:p14="http://schemas.microsoft.com/office/powerpoint/2010/main" val="747987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13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1132113" y="1727200"/>
            <a:ext cx="10624458" cy="1518919"/>
          </a:xfrm>
        </p:spPr>
        <p:txBody>
          <a:bodyPr>
            <a:normAutofit fontScale="90000"/>
          </a:bodyPr>
          <a:lstStyle/>
          <a:p>
            <a:pPr algn="just"/>
            <a:r>
              <a:rPr lang="en-US" sz="3100" dirty="0"/>
              <a:t/>
            </a:r>
            <a:br>
              <a:rPr lang="en-US" sz="3100" dirty="0"/>
            </a:br>
            <a:r>
              <a:rPr lang="en-US" sz="3100" dirty="0" smtClean="0"/>
              <a:t/>
            </a:r>
            <a:br>
              <a:rPr lang="en-US" sz="3100" dirty="0" smtClean="0"/>
            </a:br>
            <a:r>
              <a:rPr lang="en-US" sz="3100" dirty="0"/>
              <a:t/>
            </a:r>
            <a:br>
              <a:rPr lang="en-US" sz="3100" dirty="0"/>
            </a:br>
            <a:r>
              <a:rPr lang="es-CO" sz="3100" dirty="0"/>
              <a:t>Analizar el </a:t>
            </a:r>
            <a:r>
              <a:rPr lang="es-CO" sz="3100" dirty="0" err="1" smtClean="0"/>
              <a:t>clíma</a:t>
            </a:r>
            <a:r>
              <a:rPr lang="es-CO" sz="3100" dirty="0" smtClean="0"/>
              <a:t> </a:t>
            </a:r>
            <a:r>
              <a:rPr lang="es-CO" sz="3100" dirty="0"/>
              <a:t>organizacional en DIAGNOSTICAR IPS S.A.S LABORATORIO </a:t>
            </a:r>
            <a:r>
              <a:rPr lang="es-CO" sz="3100" dirty="0" smtClean="0"/>
              <a:t>CLÍNICO </a:t>
            </a:r>
            <a:r>
              <a:rPr lang="es-CO" sz="3100" dirty="0" smtClean="0"/>
              <a:t>sede Popayán, </a:t>
            </a:r>
            <a:r>
              <a:rPr lang="es-CO" sz="3100" dirty="0"/>
              <a:t>para contribuir al proceso de humanización.</a:t>
            </a:r>
            <a:r>
              <a:rPr lang="en-US" sz="3100" dirty="0"/>
              <a:t/>
            </a:r>
            <a:br>
              <a:rPr lang="en-US" sz="3100" dirty="0"/>
            </a:br>
            <a:r>
              <a:rPr lang="es-CO" sz="3100" dirty="0"/>
              <a:t> </a:t>
            </a:r>
            <a:r>
              <a:rPr lang="en-US" sz="3100" dirty="0"/>
              <a:t/>
            </a:r>
            <a:br>
              <a:rPr lang="en-US" sz="3100" dirty="0"/>
            </a:br>
            <a:endParaRPr lang="es-CO" dirty="0"/>
          </a:p>
        </p:txBody>
      </p:sp>
      <p:sp>
        <p:nvSpPr>
          <p:cNvPr id="3" name="Rectángulo 2"/>
          <p:cNvSpPr/>
          <p:nvPr/>
        </p:nvSpPr>
        <p:spPr>
          <a:xfrm>
            <a:off x="914400" y="449943"/>
            <a:ext cx="10624457"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t>OBJETIVOS</a:t>
            </a:r>
            <a:endParaRPr lang="es-CO" sz="3600" dirty="0"/>
          </a:p>
        </p:txBody>
      </p:sp>
      <p:sp>
        <p:nvSpPr>
          <p:cNvPr id="4" name="CuadroTexto 3"/>
          <p:cNvSpPr txBox="1"/>
          <p:nvPr/>
        </p:nvSpPr>
        <p:spPr>
          <a:xfrm>
            <a:off x="1132113" y="1480457"/>
            <a:ext cx="1944915" cy="523220"/>
          </a:xfrm>
          <a:prstGeom prst="rect">
            <a:avLst/>
          </a:prstGeom>
          <a:noFill/>
        </p:spPr>
        <p:txBody>
          <a:bodyPr wrap="square" rtlCol="0">
            <a:spAutoFit/>
          </a:bodyPr>
          <a:lstStyle/>
          <a:p>
            <a:r>
              <a:rPr lang="es-CO" sz="2800" b="1" dirty="0" smtClean="0"/>
              <a:t>GENERAL</a:t>
            </a:r>
            <a:endParaRPr lang="es-CO" sz="2800" b="1" dirty="0"/>
          </a:p>
        </p:txBody>
      </p:sp>
      <p:sp>
        <p:nvSpPr>
          <p:cNvPr id="5" name="CuadroTexto 4"/>
          <p:cNvSpPr txBox="1"/>
          <p:nvPr/>
        </p:nvSpPr>
        <p:spPr>
          <a:xfrm>
            <a:off x="1194522" y="3516167"/>
            <a:ext cx="2830288" cy="523220"/>
          </a:xfrm>
          <a:prstGeom prst="rect">
            <a:avLst/>
          </a:prstGeom>
          <a:noFill/>
        </p:spPr>
        <p:txBody>
          <a:bodyPr wrap="square" rtlCol="0">
            <a:spAutoFit/>
          </a:bodyPr>
          <a:lstStyle/>
          <a:p>
            <a:r>
              <a:rPr lang="es-CO" sz="2800" b="1" dirty="0" smtClean="0"/>
              <a:t>ESPECIFICOS</a:t>
            </a:r>
            <a:endParaRPr lang="es-CO" sz="2800" b="1" dirty="0"/>
          </a:p>
        </p:txBody>
      </p:sp>
      <p:sp>
        <p:nvSpPr>
          <p:cNvPr id="6" name="Título 1">
            <a:extLst>
              <a:ext uri="{FF2B5EF4-FFF2-40B4-BE49-F238E27FC236}">
                <a16:creationId xmlns:a16="http://schemas.microsoft.com/office/drawing/2014/main" id="{0F277E49-E9AB-4260-BD32-46D44A4C4992}"/>
              </a:ext>
            </a:extLst>
          </p:cNvPr>
          <p:cNvSpPr txBox="1">
            <a:spLocks/>
          </p:cNvSpPr>
          <p:nvPr/>
        </p:nvSpPr>
        <p:spPr>
          <a:xfrm>
            <a:off x="1132112" y="4376823"/>
            <a:ext cx="10943773" cy="2004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lgn="just">
              <a:buFont typeface="Arial" panose="020B0604020202020204" pitchFamily="34" charset="0"/>
              <a:buChar char="•"/>
            </a:pPr>
            <a:r>
              <a:rPr lang="es-CO" sz="2800" dirty="0" smtClean="0"/>
              <a:t>Hacer </a:t>
            </a:r>
            <a:r>
              <a:rPr lang="es-CO" sz="2800" dirty="0"/>
              <a:t>una </a:t>
            </a:r>
            <a:r>
              <a:rPr lang="es-CO" sz="2800" b="1" dirty="0">
                <a:solidFill>
                  <a:srgbClr val="FF0000"/>
                </a:solidFill>
              </a:rPr>
              <a:t>revisión documental </a:t>
            </a:r>
            <a:r>
              <a:rPr lang="es-CO" sz="2800" dirty="0"/>
              <a:t>sobre teorías del </a:t>
            </a:r>
            <a:r>
              <a:rPr lang="es-CO" sz="2800" dirty="0" err="1" smtClean="0"/>
              <a:t>Clíma</a:t>
            </a:r>
            <a:r>
              <a:rPr lang="es-CO" sz="2800" dirty="0" smtClean="0"/>
              <a:t> </a:t>
            </a:r>
            <a:r>
              <a:rPr lang="es-CO" sz="2800" dirty="0"/>
              <a:t>Organizacional.</a:t>
            </a:r>
            <a:endParaRPr lang="en-US" sz="2800" dirty="0"/>
          </a:p>
          <a:p>
            <a:pPr marL="457200" lvl="0" indent="-457200" algn="just">
              <a:buFont typeface="Arial" panose="020B0604020202020204" pitchFamily="34" charset="0"/>
              <a:buChar char="•"/>
            </a:pPr>
            <a:r>
              <a:rPr lang="es-CO" sz="2800" dirty="0"/>
              <a:t>Determinar el </a:t>
            </a:r>
            <a:r>
              <a:rPr lang="es-CO" sz="2800" b="1" dirty="0">
                <a:solidFill>
                  <a:srgbClr val="FF0000"/>
                </a:solidFill>
              </a:rPr>
              <a:t>estado del Clima Organizacional </a:t>
            </a:r>
            <a:r>
              <a:rPr lang="es-CO" sz="2800" dirty="0"/>
              <a:t>de DIAGNOSTICAR IPS S.A.S LABORATORIO </a:t>
            </a:r>
            <a:r>
              <a:rPr lang="es-CO" sz="2800" dirty="0" smtClean="0"/>
              <a:t>CLÍNICO</a:t>
            </a:r>
            <a:r>
              <a:rPr lang="es-CO" sz="2800" dirty="0"/>
              <a:t>.</a:t>
            </a:r>
            <a:endParaRPr lang="en-US" sz="2800" dirty="0"/>
          </a:p>
          <a:p>
            <a:pPr marL="457200" lvl="0" indent="-457200" algn="just">
              <a:buFont typeface="Arial" panose="020B0604020202020204" pitchFamily="34" charset="0"/>
              <a:buChar char="•"/>
            </a:pPr>
            <a:r>
              <a:rPr lang="es-CO" sz="2800" dirty="0"/>
              <a:t>Proponer un </a:t>
            </a:r>
            <a:r>
              <a:rPr lang="es-CO" sz="2800" b="1" dirty="0">
                <a:solidFill>
                  <a:srgbClr val="FF0000"/>
                </a:solidFill>
              </a:rPr>
              <a:t>plan de mejora</a:t>
            </a:r>
            <a:r>
              <a:rPr lang="es-CO" sz="2800" dirty="0"/>
              <a:t> para contribuir al </a:t>
            </a:r>
            <a:r>
              <a:rPr lang="es-CO" sz="2800" dirty="0" err="1" smtClean="0"/>
              <a:t>clíma</a:t>
            </a:r>
            <a:r>
              <a:rPr lang="es-CO" sz="2800" dirty="0" smtClean="0"/>
              <a:t> </a:t>
            </a:r>
            <a:r>
              <a:rPr lang="es-CO" sz="2800" dirty="0"/>
              <a:t>organizacional.</a:t>
            </a:r>
            <a:endParaRPr lang="en-US" sz="2800" dirty="0"/>
          </a:p>
          <a:p>
            <a:pPr algn="just"/>
            <a:r>
              <a:rPr lang="en-US" sz="2800" dirty="0" smtClean="0"/>
              <a:t/>
            </a:r>
            <a:br>
              <a:rPr lang="en-US" sz="2800" dirty="0" smtClean="0"/>
            </a:br>
            <a:r>
              <a:rPr lang="es-CO" sz="2800" dirty="0" smtClean="0"/>
              <a:t> </a:t>
            </a:r>
            <a:r>
              <a:rPr lang="en-US" sz="2800" dirty="0" smtClean="0"/>
              <a:t/>
            </a:r>
            <a:br>
              <a:rPr lang="en-US" sz="2800" dirty="0" smtClean="0"/>
            </a:br>
            <a:endParaRPr lang="es-CO" sz="2800" dirty="0"/>
          </a:p>
        </p:txBody>
      </p:sp>
    </p:spTree>
    <p:extLst>
      <p:ext uri="{BB962C8B-B14F-4D97-AF65-F5344CB8AC3E}">
        <p14:creationId xmlns:p14="http://schemas.microsoft.com/office/powerpoint/2010/main" val="2860421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277E49-E9AB-4260-BD32-46D44A4C4992}"/>
              </a:ext>
            </a:extLst>
          </p:cNvPr>
          <p:cNvSpPr>
            <a:spLocks noGrp="1"/>
          </p:cNvSpPr>
          <p:nvPr>
            <p:ph type="title"/>
          </p:nvPr>
        </p:nvSpPr>
        <p:spPr>
          <a:xfrm>
            <a:off x="243840" y="1325880"/>
            <a:ext cx="4892040" cy="4114799"/>
          </a:xfrm>
        </p:spPr>
        <p:txBody>
          <a:bodyPr>
            <a:noAutofit/>
          </a:bodyPr>
          <a:lstStyle/>
          <a:p>
            <a:pPr algn="just"/>
            <a:r>
              <a:rPr lang="en-US" sz="3600" dirty="0"/>
              <a:t/>
            </a:r>
            <a:br>
              <a:rPr lang="en-US" sz="3600" dirty="0"/>
            </a:br>
            <a:r>
              <a:rPr lang="en-US" sz="3600" dirty="0" smtClean="0"/>
              <a:t>I</a:t>
            </a:r>
            <a:r>
              <a:rPr lang="es-ES" sz="3600" dirty="0" smtClean="0"/>
              <a:t>nstitución </a:t>
            </a:r>
            <a:r>
              <a:rPr lang="es-ES" sz="3600" dirty="0"/>
              <a:t>prestadora de servicios de salud de apoyo diagnóstico en el área de laboratorio clínico de baja, mediana y alta complejidad. </a:t>
            </a:r>
            <a:endParaRPr lang="es-CO" sz="4800" dirty="0"/>
          </a:p>
        </p:txBody>
      </p:sp>
      <p:sp>
        <p:nvSpPr>
          <p:cNvPr id="3" name="Rectángulo 2"/>
          <p:cNvSpPr/>
          <p:nvPr/>
        </p:nvSpPr>
        <p:spPr>
          <a:xfrm>
            <a:off x="914400" y="449943"/>
            <a:ext cx="10624457"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smtClean="0">
                <a:ln>
                  <a:noFill/>
                </a:ln>
                <a:solidFill>
                  <a:prstClr val="white"/>
                </a:solidFill>
                <a:effectLst/>
                <a:uLnTx/>
                <a:uFillTx/>
                <a:latin typeface="Calibri" panose="020F0502020204030204"/>
                <a:ea typeface="+mn-ea"/>
                <a:cs typeface="+mn-cs"/>
              </a:rPr>
              <a:t>DIAGNOSTICAR</a:t>
            </a:r>
            <a:r>
              <a:rPr kumimoji="0" lang="es-CO" sz="3600" b="1" i="0" u="none" strike="noStrike" kern="1200" cap="none" spc="0" normalizeH="0" noProof="0" dirty="0" smtClean="0">
                <a:ln>
                  <a:noFill/>
                </a:ln>
                <a:solidFill>
                  <a:prstClr val="white"/>
                </a:solidFill>
                <a:effectLst/>
                <a:uLnTx/>
                <a:uFillTx/>
                <a:latin typeface="Calibri" panose="020F0502020204030204"/>
                <a:ea typeface="+mn-ea"/>
                <a:cs typeface="+mn-cs"/>
              </a:rPr>
              <a:t> IPS S.A.S LABORATORIO </a:t>
            </a:r>
            <a:r>
              <a:rPr kumimoji="0" lang="es-CO" sz="3600" b="1" i="0" u="none" strike="noStrike" kern="1200" cap="none" spc="0" normalizeH="0" noProof="0" dirty="0" smtClean="0">
                <a:ln>
                  <a:noFill/>
                </a:ln>
                <a:solidFill>
                  <a:prstClr val="white"/>
                </a:solidFill>
                <a:effectLst/>
                <a:uLnTx/>
                <a:uFillTx/>
                <a:latin typeface="Calibri" panose="020F0502020204030204"/>
                <a:ea typeface="+mn-ea"/>
                <a:cs typeface="+mn-cs"/>
              </a:rPr>
              <a:t>CLÍNICO</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La imagen puede contener: 23 personas, personas sonriendo, texto"/>
          <p:cNvPicPr>
            <a:picLocks noChangeAspect="1" noChangeArrowheads="1"/>
          </p:cNvPicPr>
          <p:nvPr/>
        </p:nvPicPr>
        <p:blipFill rotWithShape="1">
          <a:blip r:embed="rId3">
            <a:extLst>
              <a:ext uri="{28A0092B-C50C-407E-A947-70E740481C1C}">
                <a14:useLocalDpi xmlns:a14="http://schemas.microsoft.com/office/drawing/2010/main" val="0"/>
              </a:ext>
            </a:extLst>
          </a:blip>
          <a:srcRect l="1359" t="1864" r="2712" b="53119"/>
          <a:stretch/>
        </p:blipFill>
        <p:spPr bwMode="auto">
          <a:xfrm>
            <a:off x="5325290" y="1447800"/>
            <a:ext cx="5984967"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5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914400" y="449943"/>
            <a:ext cx="10624457"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smtClean="0">
                <a:ln>
                  <a:noFill/>
                </a:ln>
                <a:solidFill>
                  <a:prstClr val="white"/>
                </a:solidFill>
                <a:effectLst/>
                <a:uLnTx/>
                <a:uFillTx/>
                <a:latin typeface="Calibri" panose="020F0502020204030204"/>
                <a:ea typeface="+mn-ea"/>
                <a:cs typeface="+mn-cs"/>
              </a:rPr>
              <a:t>ESTRUCTURA</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n 7"/>
          <p:cNvPicPr/>
          <p:nvPr/>
        </p:nvPicPr>
        <p:blipFill>
          <a:blip r:embed="rId3"/>
          <a:stretch>
            <a:fillRect/>
          </a:stretch>
        </p:blipFill>
        <p:spPr>
          <a:xfrm>
            <a:off x="0" y="1618615"/>
            <a:ext cx="6019800" cy="4279265"/>
          </a:xfrm>
          <a:prstGeom prst="rect">
            <a:avLst/>
          </a:prstGeom>
          <a:ln>
            <a:noFill/>
          </a:ln>
          <a:effectLst>
            <a:softEdge rad="112500"/>
          </a:effectLst>
        </p:spPr>
      </p:pic>
      <p:pic>
        <p:nvPicPr>
          <p:cNvPr id="9" name="Imagen 8"/>
          <p:cNvPicPr/>
          <p:nvPr/>
        </p:nvPicPr>
        <p:blipFill rotWithShape="1">
          <a:blip r:embed="rId4"/>
          <a:srcRect t="7440"/>
          <a:stretch/>
        </p:blipFill>
        <p:spPr>
          <a:xfrm>
            <a:off x="6019800" y="1618615"/>
            <a:ext cx="6050280" cy="4279264"/>
          </a:xfrm>
          <a:prstGeom prst="rect">
            <a:avLst/>
          </a:prstGeom>
          <a:ln w="28575">
            <a:solidFill>
              <a:srgbClr val="002060"/>
            </a:solidFill>
          </a:ln>
          <a:effectLst>
            <a:softEdge rad="112500"/>
          </a:effectLst>
        </p:spPr>
      </p:pic>
    </p:spTree>
    <p:extLst>
      <p:ext uri="{BB962C8B-B14F-4D97-AF65-F5344CB8AC3E}">
        <p14:creationId xmlns:p14="http://schemas.microsoft.com/office/powerpoint/2010/main" val="61589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dondear rectángulo de esquina diagonal 10"/>
          <p:cNvSpPr/>
          <p:nvPr/>
        </p:nvSpPr>
        <p:spPr>
          <a:xfrm>
            <a:off x="8649789" y="3459480"/>
            <a:ext cx="2606040" cy="66275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dondear rectángulo de esquina diagonal 5"/>
          <p:cNvSpPr/>
          <p:nvPr/>
        </p:nvSpPr>
        <p:spPr>
          <a:xfrm>
            <a:off x="1112520" y="1062062"/>
            <a:ext cx="2606040" cy="66275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914400" y="190863"/>
            <a:ext cx="10624457"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600" b="1" dirty="0" smtClean="0">
                <a:solidFill>
                  <a:prstClr val="white"/>
                </a:solidFill>
                <a:latin typeface="Calibri" panose="020F0502020204030204"/>
              </a:rPr>
              <a:t>PRINCIPIOS CORPORATIVOS</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ctrTitle"/>
          </p:nvPr>
        </p:nvSpPr>
        <p:spPr>
          <a:xfrm>
            <a:off x="8649789" y="3459480"/>
            <a:ext cx="2606040" cy="662757"/>
          </a:xfrm>
        </p:spPr>
        <p:txBody>
          <a:bodyPr>
            <a:normAutofit/>
          </a:bodyPr>
          <a:lstStyle/>
          <a:p>
            <a:r>
              <a:rPr lang="es-CO" sz="3600" b="1" dirty="0" smtClean="0"/>
              <a:t>MISIÓN</a:t>
            </a:r>
            <a:endParaRPr lang="es-CO" sz="3600" b="1" dirty="0"/>
          </a:p>
        </p:txBody>
      </p:sp>
      <p:sp>
        <p:nvSpPr>
          <p:cNvPr id="4" name="Subtítulo 3"/>
          <p:cNvSpPr>
            <a:spLocks noGrp="1"/>
          </p:cNvSpPr>
          <p:nvPr>
            <p:ph type="subTitle" idx="1"/>
          </p:nvPr>
        </p:nvSpPr>
        <p:spPr>
          <a:xfrm>
            <a:off x="853439" y="1724819"/>
            <a:ext cx="10746377" cy="1399381"/>
          </a:xfrm>
        </p:spPr>
        <p:txBody>
          <a:bodyPr>
            <a:noAutofit/>
          </a:bodyPr>
          <a:lstStyle/>
          <a:p>
            <a:pPr algn="l">
              <a:lnSpc>
                <a:spcPct val="110000"/>
              </a:lnSpc>
            </a:pPr>
            <a:r>
              <a:rPr lang="es-MX" dirty="0" smtClean="0"/>
              <a:t>El laboratorio clínico </a:t>
            </a:r>
            <a:r>
              <a:rPr lang="es-MX" dirty="0" smtClean="0"/>
              <a:t>DIGNOSTICAR IPS S.A.S LABORATORIO CLÍNICO, </a:t>
            </a:r>
            <a:r>
              <a:rPr lang="es-MX" dirty="0" smtClean="0"/>
              <a:t>será un laboratorio líder en Gestión de Calidad; acreditado bajo los estándares de la Norma ISO 9001. Reconocido a nivel regional por su permanente innovación tecnológica, por la excelencia de sus servicios, seguridad del paciente, confiabilidad, oportunidad y confiabilidad en sus resultados.</a:t>
            </a:r>
            <a:endParaRPr lang="en-US" dirty="0" smtClean="0"/>
          </a:p>
          <a:p>
            <a:pPr algn="l"/>
            <a:endParaRPr lang="es-CO" sz="1800" dirty="0"/>
          </a:p>
        </p:txBody>
      </p:sp>
      <p:sp>
        <p:nvSpPr>
          <p:cNvPr id="10" name="Título 1"/>
          <p:cNvSpPr txBox="1">
            <a:spLocks/>
          </p:cNvSpPr>
          <p:nvPr/>
        </p:nvSpPr>
        <p:spPr>
          <a:xfrm>
            <a:off x="914400" y="1226184"/>
            <a:ext cx="2804160" cy="6124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600" b="1" dirty="0" smtClean="0"/>
              <a:t>VISIÓN</a:t>
            </a:r>
            <a:endParaRPr lang="es-CO" sz="3600" b="1" dirty="0"/>
          </a:p>
        </p:txBody>
      </p:sp>
      <p:sp>
        <p:nvSpPr>
          <p:cNvPr id="5" name="Rectángulo 4"/>
          <p:cNvSpPr/>
          <p:nvPr/>
        </p:nvSpPr>
        <p:spPr>
          <a:xfrm>
            <a:off x="914400" y="4180522"/>
            <a:ext cx="10881360" cy="2495555"/>
          </a:xfrm>
          <a:prstGeom prst="rect">
            <a:avLst/>
          </a:prstGeom>
        </p:spPr>
        <p:txBody>
          <a:bodyPr wrap="square">
            <a:spAutoFit/>
          </a:bodyPr>
          <a:lstStyle/>
          <a:p>
            <a:pPr marL="28575" algn="r">
              <a:spcAft>
                <a:spcPts val="800"/>
              </a:spcAft>
            </a:pPr>
            <a:r>
              <a:rPr lang="es-MX" sz="2300" dirty="0"/>
              <a:t>Brindar servicios de laboratorio clínico de baja, mediana y alta complejidad, que cumplan con altos estándares de calidad; mediante un servicio diferencial buscamos contribuir con el mejoramiento de las condiciones de salud de la comunidad, a través del suministro de ayudas </a:t>
            </a:r>
            <a:r>
              <a:rPr lang="es-MX" sz="2300" dirty="0" smtClean="0"/>
              <a:t>diagnósticas </a:t>
            </a:r>
            <a:r>
              <a:rPr lang="es-MX" sz="2300" dirty="0"/>
              <a:t>que proporcionen resultados confiables y oportunos para una exitosa identificación y análisis del tratamiento que requiere el paciente.</a:t>
            </a:r>
            <a:endParaRPr lang="en-US" sz="2300" dirty="0"/>
          </a:p>
          <a:p>
            <a:pPr marL="28575" algn="r">
              <a:lnSpc>
                <a:spcPct val="150000"/>
              </a:lnSpc>
              <a:spcAft>
                <a:spcPts val="800"/>
              </a:spcAft>
            </a:pPr>
            <a:endParaRPr lang="en-US" sz="2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0433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rot="16200000">
            <a:off x="-2246808" y="2637969"/>
            <a:ext cx="5516877"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smtClean="0">
                <a:ln>
                  <a:noFill/>
                </a:ln>
                <a:solidFill>
                  <a:prstClr val="white"/>
                </a:solidFill>
                <a:effectLst/>
                <a:uLnTx/>
                <a:uFillTx/>
                <a:latin typeface="Calibri" panose="020F0502020204030204"/>
                <a:ea typeface="+mn-ea"/>
                <a:cs typeface="+mn-cs"/>
              </a:rPr>
              <a:t>MARCO TEORICO</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a 10"/>
          <p:cNvGraphicFramePr>
            <a:graphicFrameLocks noGrp="1"/>
          </p:cNvGraphicFramePr>
          <p:nvPr>
            <p:extLst>
              <p:ext uri="{D42A27DB-BD31-4B8C-83A1-F6EECF244321}">
                <p14:modId xmlns:p14="http://schemas.microsoft.com/office/powerpoint/2010/main" val="3050958025"/>
              </p:ext>
            </p:extLst>
          </p:nvPr>
        </p:nvGraphicFramePr>
        <p:xfrm>
          <a:off x="1112520" y="213359"/>
          <a:ext cx="10759439" cy="5528042"/>
        </p:xfrm>
        <a:graphic>
          <a:graphicData uri="http://schemas.openxmlformats.org/drawingml/2006/table">
            <a:tbl>
              <a:tblPr firstRow="1" firstCol="1" bandRow="1">
                <a:tableStyleId>{6E25E649-3F16-4E02-A733-19D2CDBF48F0}</a:tableStyleId>
              </a:tblPr>
              <a:tblGrid>
                <a:gridCol w="1861135">
                  <a:extLst>
                    <a:ext uri="{9D8B030D-6E8A-4147-A177-3AD203B41FA5}">
                      <a16:colId xmlns:a16="http://schemas.microsoft.com/office/drawing/2014/main" val="2655556091"/>
                    </a:ext>
                  </a:extLst>
                </a:gridCol>
                <a:gridCol w="927785">
                  <a:extLst>
                    <a:ext uri="{9D8B030D-6E8A-4147-A177-3AD203B41FA5}">
                      <a16:colId xmlns:a16="http://schemas.microsoft.com/office/drawing/2014/main" val="4221708560"/>
                    </a:ext>
                  </a:extLst>
                </a:gridCol>
                <a:gridCol w="7970519">
                  <a:extLst>
                    <a:ext uri="{9D8B030D-6E8A-4147-A177-3AD203B41FA5}">
                      <a16:colId xmlns:a16="http://schemas.microsoft.com/office/drawing/2014/main" val="3152473611"/>
                    </a:ext>
                  </a:extLst>
                </a:gridCol>
              </a:tblGrid>
              <a:tr h="380186">
                <a:tc>
                  <a:txBody>
                    <a:bodyPr/>
                    <a:lstStyle/>
                    <a:p>
                      <a:pPr algn="ctr">
                        <a:lnSpc>
                          <a:spcPct val="107000"/>
                        </a:lnSpc>
                        <a:spcAft>
                          <a:spcPts val="0"/>
                        </a:spcAft>
                      </a:pPr>
                      <a:r>
                        <a:rPr lang="es-CO" sz="2400" dirty="0">
                          <a:effectLst/>
                        </a:rPr>
                        <a:t>AUTORES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nchor="ctr"/>
                </a:tc>
                <a:tc>
                  <a:txBody>
                    <a:bodyPr/>
                    <a:lstStyle/>
                    <a:p>
                      <a:pPr algn="ctr">
                        <a:lnSpc>
                          <a:spcPct val="107000"/>
                        </a:lnSpc>
                        <a:spcAft>
                          <a:spcPts val="0"/>
                        </a:spcAft>
                      </a:pPr>
                      <a:r>
                        <a:rPr lang="es-CO" sz="2400" dirty="0">
                          <a:effectLst/>
                        </a:rPr>
                        <a:t>AÑO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nchor="ctr"/>
                </a:tc>
                <a:tc>
                  <a:txBody>
                    <a:bodyPr/>
                    <a:lstStyle/>
                    <a:p>
                      <a:pPr algn="ctr">
                        <a:lnSpc>
                          <a:spcPct val="107000"/>
                        </a:lnSpc>
                        <a:spcAft>
                          <a:spcPts val="0"/>
                        </a:spcAft>
                      </a:pPr>
                      <a:r>
                        <a:rPr lang="es-CO" sz="2400" dirty="0">
                          <a:effectLst/>
                        </a:rPr>
                        <a:t>DEFINICION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nchor="ctr"/>
                </a:tc>
                <a:extLst>
                  <a:ext uri="{0D108BD9-81ED-4DB2-BD59-A6C34878D82A}">
                    <a16:rowId xmlns:a16="http://schemas.microsoft.com/office/drawing/2014/main" val="1632457840"/>
                  </a:ext>
                </a:extLst>
              </a:tr>
              <a:tr h="2369422">
                <a:tc>
                  <a:txBody>
                    <a:bodyPr/>
                    <a:lstStyle/>
                    <a:p>
                      <a:pPr algn="ctr">
                        <a:lnSpc>
                          <a:spcPct val="107000"/>
                        </a:lnSpc>
                        <a:spcAft>
                          <a:spcPts val="0"/>
                        </a:spcAft>
                      </a:pPr>
                      <a:r>
                        <a:rPr lang="es-CO" sz="2400" dirty="0" smtClean="0">
                          <a:effectLst/>
                        </a:rPr>
                        <a:t>CHIAVENATO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tc>
                <a:tc>
                  <a:txBody>
                    <a:bodyPr/>
                    <a:lstStyle/>
                    <a:p>
                      <a:pPr>
                        <a:lnSpc>
                          <a:spcPct val="107000"/>
                        </a:lnSpc>
                        <a:spcAft>
                          <a:spcPts val="0"/>
                        </a:spcAft>
                      </a:pPr>
                      <a:r>
                        <a:rPr lang="es-CO" sz="2000" dirty="0">
                          <a:effectLst/>
                        </a:rPr>
                        <a:t>1990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nchor="ctr"/>
                </a:tc>
                <a:tc>
                  <a:txBody>
                    <a:bodyPr/>
                    <a:lstStyle/>
                    <a:p>
                      <a:pPr algn="just">
                        <a:lnSpc>
                          <a:spcPct val="107000"/>
                        </a:lnSpc>
                        <a:spcAft>
                          <a:spcPts val="0"/>
                        </a:spcAft>
                      </a:pPr>
                      <a:r>
                        <a:rPr lang="es-ES" sz="2000" dirty="0" smtClean="0">
                          <a:effectLst/>
                        </a:rPr>
                        <a:t>El clima organizacional es el medio interno y la atmósfera de una organización. Factores como la tecnología, las políticas, reglamentos, los estilos de liderazgo, la etapa de la vida del negocio entre otros son influyentes. El clima organizacional puede presentar diferentes características dependiendo de cómo se sientan los miembros dentro de una organización.</a:t>
                      </a:r>
                      <a:endParaRPr lang="es-ES" sz="2000" dirty="0">
                        <a:effectLst/>
                      </a:endParaRPr>
                    </a:p>
                  </a:txBody>
                  <a:tcPr marL="27553" marR="27553" marT="0" marB="0"/>
                </a:tc>
                <a:extLst>
                  <a:ext uri="{0D108BD9-81ED-4DB2-BD59-A6C34878D82A}">
                    <a16:rowId xmlns:a16="http://schemas.microsoft.com/office/drawing/2014/main" val="3494308967"/>
                  </a:ext>
                </a:extLst>
              </a:tr>
              <a:tr h="2767269">
                <a:tc>
                  <a:txBody>
                    <a:bodyPr/>
                    <a:lstStyle/>
                    <a:p>
                      <a:pPr algn="ctr">
                        <a:lnSpc>
                          <a:spcPct val="107000"/>
                        </a:lnSpc>
                        <a:spcAft>
                          <a:spcPts val="0"/>
                        </a:spcAft>
                      </a:pPr>
                      <a:r>
                        <a:rPr lang="es-CO" sz="2400" b="1" dirty="0" smtClean="0">
                          <a:effectLst/>
                        </a:rPr>
                        <a:t>TORO FERNANDO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tc>
                <a:tc>
                  <a:txBody>
                    <a:bodyPr/>
                    <a:lstStyle/>
                    <a:p>
                      <a:pPr>
                        <a:lnSpc>
                          <a:spcPct val="107000"/>
                        </a:lnSpc>
                        <a:spcAft>
                          <a:spcPts val="0"/>
                        </a:spcAft>
                      </a:pPr>
                      <a:r>
                        <a:rPr lang="es-CO" sz="2000" dirty="0">
                          <a:effectLst/>
                        </a:rPr>
                        <a:t>2001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nchor="ctr"/>
                </a:tc>
                <a:tc>
                  <a:txBody>
                    <a:bodyPr/>
                    <a:lstStyle/>
                    <a:p>
                      <a:pPr algn="just">
                        <a:lnSpc>
                          <a:spcPct val="107000"/>
                        </a:lnSpc>
                        <a:spcAft>
                          <a:spcPts val="0"/>
                        </a:spcAft>
                      </a:pPr>
                      <a:r>
                        <a:rPr lang="es-ES" sz="2000" dirty="0" smtClean="0">
                          <a:effectLst/>
                        </a:rPr>
                        <a:t>El clima organizacional se refiere a las características del  medio ambiente</a:t>
                      </a:r>
                      <a:r>
                        <a:rPr lang="es-ES" sz="2000" baseline="0" dirty="0" smtClean="0">
                          <a:effectLst/>
                        </a:rPr>
                        <a:t> de la organización en que se desempeñan los miembros de </a:t>
                      </a:r>
                      <a:r>
                        <a:rPr lang="es-ES" sz="2000" baseline="0" dirty="0" smtClean="0">
                          <a:effectLst/>
                        </a:rPr>
                        <a:t>está.   Estás </a:t>
                      </a:r>
                      <a:r>
                        <a:rPr lang="es-ES" sz="2000" baseline="0" dirty="0" smtClean="0">
                          <a:effectLst/>
                        </a:rPr>
                        <a:t>características son percibidas directa o indirectamente por los colaboradores y así se determina el clima organizacional.</a:t>
                      </a:r>
                      <a:endParaRPr lang="es-ES" sz="2000" dirty="0" smtClean="0">
                        <a:effectLst/>
                      </a:endParaRPr>
                    </a:p>
                    <a:p>
                      <a:pPr algn="just">
                        <a:lnSpc>
                          <a:spcPct val="107000"/>
                        </a:lnSpc>
                        <a:spcAft>
                          <a:spcPts val="0"/>
                        </a:spcAft>
                      </a:pPr>
                      <a:endParaRPr lang="es-ES" sz="2000" dirty="0" smtClean="0">
                        <a:effectLst/>
                      </a:endParaRPr>
                    </a:p>
                    <a:p>
                      <a:pPr algn="just">
                        <a:lnSpc>
                          <a:spcPct val="107000"/>
                        </a:lnSpc>
                        <a:spcAft>
                          <a:spcPts val="0"/>
                        </a:spcAft>
                      </a:pPr>
                      <a:r>
                        <a:rPr lang="es-ES" sz="2000" dirty="0" smtClean="0">
                          <a:effectLst/>
                        </a:rPr>
                        <a:t>Los aportes</a:t>
                      </a:r>
                      <a:r>
                        <a:rPr lang="es-ES" sz="2000" baseline="0" dirty="0" smtClean="0">
                          <a:effectLst/>
                        </a:rPr>
                        <a:t> para el desarrollo de este proyecto son la encuesta ECO IV y el </a:t>
                      </a:r>
                      <a:endParaRPr lang="es-ES" sz="2000" dirty="0" smtClean="0">
                        <a:effectLst/>
                      </a:endParaRPr>
                    </a:p>
                    <a:p>
                      <a:pPr algn="just">
                        <a:lnSpc>
                          <a:spcPct val="107000"/>
                        </a:lnSpc>
                        <a:spcAft>
                          <a:spcPts val="0"/>
                        </a:spcAft>
                      </a:pPr>
                      <a:r>
                        <a:rPr lang="es-ES" sz="2000" dirty="0" smtClean="0">
                          <a:effectLst/>
                        </a:rPr>
                        <a:t>modelo de gestión de  clima organizacional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553" marR="27553" marT="0" marB="0"/>
                </a:tc>
                <a:extLst>
                  <a:ext uri="{0D108BD9-81ED-4DB2-BD59-A6C34878D82A}">
                    <a16:rowId xmlns:a16="http://schemas.microsoft.com/office/drawing/2014/main" val="899118590"/>
                  </a:ext>
                </a:extLst>
              </a:tr>
            </a:tbl>
          </a:graphicData>
        </a:graphic>
      </p:graphicFrame>
      <p:pic>
        <p:nvPicPr>
          <p:cNvPr id="2" name="Imagen 1"/>
          <p:cNvPicPr>
            <a:picLocks noChangeAspect="1"/>
          </p:cNvPicPr>
          <p:nvPr/>
        </p:nvPicPr>
        <p:blipFill>
          <a:blip r:embed="rId3"/>
          <a:stretch>
            <a:fillRect/>
          </a:stretch>
        </p:blipFill>
        <p:spPr>
          <a:xfrm>
            <a:off x="1219200" y="3916680"/>
            <a:ext cx="1661160" cy="1661160"/>
          </a:xfrm>
          <a:prstGeom prst="rect">
            <a:avLst/>
          </a:prstGeom>
        </p:spPr>
      </p:pic>
      <p:pic>
        <p:nvPicPr>
          <p:cNvPr id="4" name="Imagen 3"/>
          <p:cNvPicPr>
            <a:picLocks noChangeAspect="1"/>
          </p:cNvPicPr>
          <p:nvPr/>
        </p:nvPicPr>
        <p:blipFill>
          <a:blip r:embed="rId4"/>
          <a:stretch>
            <a:fillRect/>
          </a:stretch>
        </p:blipFill>
        <p:spPr>
          <a:xfrm>
            <a:off x="1219201" y="1051560"/>
            <a:ext cx="1661159" cy="1844040"/>
          </a:xfrm>
          <a:prstGeom prst="rect">
            <a:avLst/>
          </a:prstGeom>
        </p:spPr>
      </p:pic>
    </p:spTree>
    <p:extLst>
      <p:ext uri="{BB962C8B-B14F-4D97-AF65-F5344CB8AC3E}">
        <p14:creationId xmlns:p14="http://schemas.microsoft.com/office/powerpoint/2010/main" val="3105949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4" descr="Figura N° 1. Modelo analítico de la gestión del clima organizacional"/>
          <p:cNvSpPr>
            <a:spLocks noChangeAspect="1" noChangeArrowheads="1"/>
          </p:cNvSpPr>
          <p:nvPr/>
        </p:nvSpPr>
        <p:spPr bwMode="auto">
          <a:xfrm>
            <a:off x="2517774" y="2324417"/>
            <a:ext cx="6306185" cy="63062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365760" y="1036320"/>
            <a:ext cx="11125199" cy="562356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594360" y="182880"/>
            <a:ext cx="10624457"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600" b="1" noProof="0" dirty="0" smtClean="0">
                <a:solidFill>
                  <a:prstClr val="white"/>
                </a:solidFill>
                <a:latin typeface="Calibri" panose="020F0502020204030204"/>
              </a:rPr>
              <a:t>MODELO GESTION CLIMA ORGANIZACIONAL</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67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320040" y="199569"/>
            <a:ext cx="11673840"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smtClean="0">
                <a:ln>
                  <a:noFill/>
                </a:ln>
                <a:solidFill>
                  <a:prstClr val="white"/>
                </a:solidFill>
                <a:effectLst/>
                <a:uLnTx/>
                <a:uFillTx/>
                <a:latin typeface="Calibri" panose="020F0502020204030204"/>
                <a:ea typeface="+mn-ea"/>
                <a:cs typeface="+mn-cs"/>
              </a:rPr>
              <a:t>INSTRUMENTOS</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3789044" y="1834239"/>
            <a:ext cx="4810125" cy="3735981"/>
          </a:xfrm>
          <a:prstGeom prst="rect">
            <a:avLst/>
          </a:prstGeom>
        </p:spPr>
      </p:pic>
      <p:sp>
        <p:nvSpPr>
          <p:cNvPr id="2" name="Elipse 1"/>
          <p:cNvSpPr/>
          <p:nvPr/>
        </p:nvSpPr>
        <p:spPr>
          <a:xfrm>
            <a:off x="533400" y="1262739"/>
            <a:ext cx="2895600" cy="1143000"/>
          </a:xfrm>
          <a:prstGeom prst="ellipse">
            <a:avLst/>
          </a:prstGeom>
          <a:solidFill>
            <a:schemeClr val="accent1">
              <a:lumMod val="60000"/>
              <a:lumOff val="4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ENCUESTA SOCIO DEMOGRAFICA</a:t>
            </a:r>
            <a:endParaRPr lang="es-CO" sz="2000" b="1" dirty="0">
              <a:solidFill>
                <a:schemeClr val="tx1"/>
              </a:solidFill>
            </a:endParaRPr>
          </a:p>
        </p:txBody>
      </p:sp>
      <p:sp>
        <p:nvSpPr>
          <p:cNvPr id="6" name="Elipse 5"/>
          <p:cNvSpPr/>
          <p:nvPr/>
        </p:nvSpPr>
        <p:spPr>
          <a:xfrm>
            <a:off x="426720" y="2888707"/>
            <a:ext cx="3002280" cy="1133561"/>
          </a:xfrm>
          <a:prstGeom prst="ellipse">
            <a:avLst/>
          </a:prstGeom>
          <a:solidFill>
            <a:srgbClr val="556885"/>
          </a:solidFill>
          <a:ln w="28575">
            <a:solidFill>
              <a:srgbClr val="2F52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ENCUESTA CLIMA ORGANIZACIONAL</a:t>
            </a:r>
            <a:endParaRPr lang="es-CO" sz="2000" b="1" dirty="0">
              <a:solidFill>
                <a:schemeClr val="tx1"/>
              </a:solidFill>
            </a:endParaRPr>
          </a:p>
        </p:txBody>
      </p:sp>
      <p:sp>
        <p:nvSpPr>
          <p:cNvPr id="7" name="Elipse 6"/>
          <p:cNvSpPr/>
          <p:nvPr/>
        </p:nvSpPr>
        <p:spPr>
          <a:xfrm>
            <a:off x="320040" y="4427220"/>
            <a:ext cx="3316604" cy="1143000"/>
          </a:xfrm>
          <a:prstGeom prst="ellipse">
            <a:avLst/>
          </a:prstGeom>
          <a:solidFill>
            <a:srgbClr val="264378"/>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ENCUESTA BIENESTAR SOCIAL E INSENTIVOS</a:t>
            </a:r>
            <a:endParaRPr lang="es-CO" sz="2000" b="1" dirty="0">
              <a:solidFill>
                <a:schemeClr val="tx1"/>
              </a:solidFill>
            </a:endParaRPr>
          </a:p>
        </p:txBody>
      </p:sp>
      <p:sp>
        <p:nvSpPr>
          <p:cNvPr id="5" name="Cinta perforada 4"/>
          <p:cNvSpPr/>
          <p:nvPr/>
        </p:nvSpPr>
        <p:spPr>
          <a:xfrm>
            <a:off x="8751569" y="716280"/>
            <a:ext cx="3211831" cy="2087153"/>
          </a:xfrm>
          <a:prstGeom prst="flowChartPunchedTape">
            <a:avLst/>
          </a:prstGeom>
          <a:solidFill>
            <a:schemeClr val="accent1">
              <a:lumMod val="60000"/>
              <a:lumOff val="4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CONSTA DE 15 PREGUNTAS LOS CUALES PERMITE RECOGER DATOS CUANTITATIVOS</a:t>
            </a:r>
            <a:endParaRPr lang="es-CO" sz="2000" b="1" dirty="0">
              <a:solidFill>
                <a:schemeClr val="tx1"/>
              </a:solidFill>
            </a:endParaRPr>
          </a:p>
        </p:txBody>
      </p:sp>
      <p:sp>
        <p:nvSpPr>
          <p:cNvPr id="12" name="Cinta perforada 11"/>
          <p:cNvSpPr/>
          <p:nvPr/>
        </p:nvSpPr>
        <p:spPr>
          <a:xfrm>
            <a:off x="8751570" y="2681513"/>
            <a:ext cx="3242310" cy="2344871"/>
          </a:xfrm>
          <a:prstGeom prst="flowChartPunchedTape">
            <a:avLst/>
          </a:prstGeom>
          <a:solidFill>
            <a:srgbClr val="556885"/>
          </a:solidFill>
          <a:ln w="28575">
            <a:solidFill>
              <a:srgbClr val="2F52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EVALUA QUINCE VARIABLES – MODELO ANALITICO DE LA GESTION DEL CLIMA ORGANIZACIONAL</a:t>
            </a:r>
            <a:endParaRPr lang="es-CO" sz="2000" b="1" dirty="0">
              <a:solidFill>
                <a:schemeClr val="tx1"/>
              </a:solidFill>
            </a:endParaRPr>
          </a:p>
        </p:txBody>
      </p:sp>
      <p:sp>
        <p:nvSpPr>
          <p:cNvPr id="13" name="Cinta perforada 12"/>
          <p:cNvSpPr/>
          <p:nvPr/>
        </p:nvSpPr>
        <p:spPr>
          <a:xfrm>
            <a:off x="8751569" y="5026384"/>
            <a:ext cx="3227071" cy="1775460"/>
          </a:xfrm>
          <a:prstGeom prst="flowChartPunchedTape">
            <a:avLst/>
          </a:prstGeom>
          <a:solidFill>
            <a:schemeClr val="accent1">
              <a:lumMod val="75000"/>
            </a:schemeClr>
          </a:solidFill>
          <a:ln w="28575">
            <a:solidFill>
              <a:srgbClr val="2643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smtClean="0">
                <a:solidFill>
                  <a:schemeClr val="tx1"/>
                </a:solidFill>
              </a:rPr>
              <a:t>DIVIDIDO EN BIENESTAR Y SISTEMA DE ESTIMULOS</a:t>
            </a:r>
          </a:p>
          <a:p>
            <a:pPr algn="ctr"/>
            <a:r>
              <a:rPr lang="es-CO" sz="2000" b="1" dirty="0" smtClean="0">
                <a:solidFill>
                  <a:schemeClr val="tx1"/>
                </a:solidFill>
              </a:rPr>
              <a:t>CONSTA DE CUATRO NIVELES</a:t>
            </a:r>
            <a:endParaRPr lang="es-CO" sz="2000" b="1" dirty="0">
              <a:solidFill>
                <a:schemeClr val="tx1"/>
              </a:solidFill>
            </a:endParaRPr>
          </a:p>
        </p:txBody>
      </p:sp>
    </p:spTree>
    <p:extLst>
      <p:ext uri="{BB962C8B-B14F-4D97-AF65-F5344CB8AC3E}">
        <p14:creationId xmlns:p14="http://schemas.microsoft.com/office/powerpoint/2010/main" val="1189139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21920" y="230049"/>
            <a:ext cx="11871960" cy="66765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600" b="1" dirty="0" smtClean="0">
                <a:solidFill>
                  <a:prstClr val="white"/>
                </a:solidFill>
                <a:latin typeface="Calibri" panose="020F0502020204030204"/>
              </a:rPr>
              <a:t>CONCLUSIONES</a:t>
            </a:r>
            <a:endParaRPr kumimoji="0" lang="es-CO"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Diagrama 8"/>
          <p:cNvGraphicFramePr/>
          <p:nvPr>
            <p:extLst>
              <p:ext uri="{D42A27DB-BD31-4B8C-83A1-F6EECF244321}">
                <p14:modId xmlns:p14="http://schemas.microsoft.com/office/powerpoint/2010/main" val="2038355014"/>
              </p:ext>
            </p:extLst>
          </p:nvPr>
        </p:nvGraphicFramePr>
        <p:xfrm>
          <a:off x="350520" y="0"/>
          <a:ext cx="11506200" cy="6416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650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512</Words>
  <Application>Microsoft Office PowerPoint</Application>
  <PresentationFormat>Panorámica</PresentationFormat>
  <Paragraphs>53</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Aharoni</vt:lpstr>
      <vt:lpstr>Arial</vt:lpstr>
      <vt:lpstr>Calibri</vt:lpstr>
      <vt:lpstr>Calibri Light</vt:lpstr>
      <vt:lpstr>Times New Roman</vt:lpstr>
      <vt:lpstr>Tema de Office</vt:lpstr>
      <vt:lpstr>  ANALISIS DEL CLÍMA ORGANIZACIONAL EN DIAGNOSTICAR IPS S.A.S LABORATORIO CLINICO SEDE POPAYÁN</vt:lpstr>
      <vt:lpstr>   Analizar el clíma organizacional en DIAGNOSTICAR IPS S.A.S LABORATORIO CLÍNICO sede Popayán, para contribuir al proceso de humanización.   </vt:lpstr>
      <vt:lpstr> Institución prestadora de servicios de salud de apoyo diagnóstico en el área de laboratorio clínico de baja, mediana y alta complejidad. </vt:lpstr>
      <vt:lpstr>Presentación de PowerPoint</vt:lpstr>
      <vt:lpstr>MISIÓN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dc:creator>
  <cp:lastModifiedBy>Usuario de Windows</cp:lastModifiedBy>
  <cp:revision>83</cp:revision>
  <dcterms:created xsi:type="dcterms:W3CDTF">2019-03-06T14:49:26Z</dcterms:created>
  <dcterms:modified xsi:type="dcterms:W3CDTF">2019-12-08T00:11:57Z</dcterms:modified>
</cp:coreProperties>
</file>